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72" r:id="rId4"/>
  </p:sldMasterIdLst>
  <p:notesMasterIdLst>
    <p:notesMasterId r:id="rId15"/>
  </p:notesMasterIdLst>
  <p:handoutMasterIdLst>
    <p:handoutMasterId r:id="rId16"/>
  </p:handoutMasterIdLst>
  <p:sldIdLst>
    <p:sldId id="258" r:id="rId5"/>
    <p:sldId id="259" r:id="rId6"/>
    <p:sldId id="293" r:id="rId7"/>
    <p:sldId id="294" r:id="rId8"/>
    <p:sldId id="295" r:id="rId9"/>
    <p:sldId id="296" r:id="rId10"/>
    <p:sldId id="297" r:id="rId11"/>
    <p:sldId id="298" r:id="rId12"/>
    <p:sldId id="265" r:id="rId13"/>
    <p:sldId id="289" r:id="rId14"/>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99"/>
    <a:srgbClr val="FF6699"/>
    <a:srgbClr val="FFCCFF"/>
    <a:srgbClr val="FF3399"/>
    <a:srgbClr val="FFCCCC"/>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89421" autoAdjust="0"/>
  </p:normalViewPr>
  <p:slideViewPr>
    <p:cSldViewPr snapToGrid="0">
      <p:cViewPr varScale="1">
        <p:scale>
          <a:sx n="99" d="100"/>
          <a:sy n="99" d="100"/>
        </p:scale>
        <p:origin x="1044" y="72"/>
      </p:cViewPr>
      <p:guideLst/>
    </p:cSldViewPr>
  </p:slideViewPr>
  <p:notesTextViewPr>
    <p:cViewPr>
      <p:scale>
        <a:sx n="1" d="1"/>
        <a:sy n="1" d="1"/>
      </p:scale>
      <p:origin x="0" y="0"/>
    </p:cViewPr>
  </p:notesTextViewPr>
  <p:notesViewPr>
    <p:cSldViewPr snapToGrid="0">
      <p:cViewPr varScale="1">
        <p:scale>
          <a:sx n="74" d="100"/>
          <a:sy n="74" d="100"/>
        </p:scale>
        <p:origin x="220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0875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36" tIns="46118" rIns="92236" bIns="46118" rtlCol="0"/>
          <a:lstStyle>
            <a:lvl1pPr algn="r">
              <a:defRPr sz="1200"/>
            </a:lvl1pPr>
          </a:lstStyle>
          <a:p>
            <a:fld id="{8E2F92D6-BEC6-48ED-8C0F-6048E71701FA}" type="datetimeFigureOut">
              <a:rPr kumimoji="1" lang="ja-JP" altLang="en-US" smtClean="0"/>
              <a:t>2025/8/26</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36" tIns="46118" rIns="92236" bIns="46118" rtlCol="0" anchor="b"/>
          <a:lstStyle>
            <a:lvl1pPr algn="r">
              <a:defRPr sz="1200"/>
            </a:lvl1pPr>
          </a:lstStyle>
          <a:p>
            <a:fld id="{F189B5FC-EC1C-4D14-B085-8A9E6DF9EF5C}" type="slidenum">
              <a:rPr kumimoji="1" lang="ja-JP" altLang="en-US" smtClean="0"/>
              <a:t>‹#›</a:t>
            </a:fld>
            <a:endParaRPr kumimoji="1" lang="ja-JP" altLang="en-US"/>
          </a:p>
        </p:txBody>
      </p:sp>
    </p:spTree>
    <p:extLst>
      <p:ext uri="{BB962C8B-B14F-4D97-AF65-F5344CB8AC3E}">
        <p14:creationId xmlns:p14="http://schemas.microsoft.com/office/powerpoint/2010/main" val="19235867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1</a:t>
            </a:fld>
            <a:endParaRPr kumimoji="1" lang="ja-JP" altLang="en-US"/>
          </a:p>
        </p:txBody>
      </p:sp>
    </p:spTree>
    <p:extLst>
      <p:ext uri="{BB962C8B-B14F-4D97-AF65-F5344CB8AC3E}">
        <p14:creationId xmlns:p14="http://schemas.microsoft.com/office/powerpoint/2010/main" val="24750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3</a:t>
            </a:fld>
            <a:endParaRPr kumimoji="1" lang="ja-JP" altLang="en-US"/>
          </a:p>
        </p:txBody>
      </p:sp>
    </p:spTree>
    <p:extLst>
      <p:ext uri="{BB962C8B-B14F-4D97-AF65-F5344CB8AC3E}">
        <p14:creationId xmlns:p14="http://schemas.microsoft.com/office/powerpoint/2010/main" val="515553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4</a:t>
            </a:fld>
            <a:endParaRPr kumimoji="1" lang="ja-JP" altLang="en-US"/>
          </a:p>
        </p:txBody>
      </p:sp>
    </p:spTree>
    <p:extLst>
      <p:ext uri="{BB962C8B-B14F-4D97-AF65-F5344CB8AC3E}">
        <p14:creationId xmlns:p14="http://schemas.microsoft.com/office/powerpoint/2010/main" val="876093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5</a:t>
            </a:fld>
            <a:endParaRPr kumimoji="1" lang="ja-JP" altLang="en-US"/>
          </a:p>
        </p:txBody>
      </p:sp>
    </p:spTree>
    <p:extLst>
      <p:ext uri="{BB962C8B-B14F-4D97-AF65-F5344CB8AC3E}">
        <p14:creationId xmlns:p14="http://schemas.microsoft.com/office/powerpoint/2010/main" val="859226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6</a:t>
            </a:fld>
            <a:endParaRPr kumimoji="1" lang="ja-JP" altLang="en-US"/>
          </a:p>
        </p:txBody>
      </p:sp>
    </p:spTree>
    <p:extLst>
      <p:ext uri="{BB962C8B-B14F-4D97-AF65-F5344CB8AC3E}">
        <p14:creationId xmlns:p14="http://schemas.microsoft.com/office/powerpoint/2010/main" val="3147199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7</a:t>
            </a:fld>
            <a:endParaRPr kumimoji="1" lang="ja-JP" altLang="en-US"/>
          </a:p>
        </p:txBody>
      </p:sp>
    </p:spTree>
    <p:extLst>
      <p:ext uri="{BB962C8B-B14F-4D97-AF65-F5344CB8AC3E}">
        <p14:creationId xmlns:p14="http://schemas.microsoft.com/office/powerpoint/2010/main" val="812477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189B5FC-EC1C-4D14-B085-8A9E6DF9EF5C}" type="slidenum">
              <a:rPr kumimoji="1" lang="ja-JP" altLang="en-US" smtClean="0"/>
              <a:t>8</a:t>
            </a:fld>
            <a:endParaRPr kumimoji="1" lang="ja-JP" altLang="en-US"/>
          </a:p>
        </p:txBody>
      </p:sp>
    </p:spTree>
    <p:extLst>
      <p:ext uri="{BB962C8B-B14F-4D97-AF65-F5344CB8AC3E}">
        <p14:creationId xmlns:p14="http://schemas.microsoft.com/office/powerpoint/2010/main" val="1406269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89B5FC-EC1C-4D14-B085-8A9E6DF9EF5C}" type="slidenum">
              <a:rPr kumimoji="1" lang="ja-JP" altLang="en-US" smtClean="0"/>
              <a:t>9</a:t>
            </a:fld>
            <a:endParaRPr kumimoji="1" lang="ja-JP" altLang="en-US"/>
          </a:p>
        </p:txBody>
      </p:sp>
    </p:spTree>
    <p:extLst>
      <p:ext uri="{BB962C8B-B14F-4D97-AF65-F5344CB8AC3E}">
        <p14:creationId xmlns:p14="http://schemas.microsoft.com/office/powerpoint/2010/main" val="3760695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734110D-1A16-46A4-8E69-4472426849B4}"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13"/>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57119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183C227-633D-4560-8CD2-826DB8465EF9}"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58631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9DFB042-390B-4637-B0A7-581B63E80AD9}" type="datetime1">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00361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826E58-662E-4DDB-AD19-34BD4B913209}" type="datetime1">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475087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A90C617-F50C-40AC-9E32-62FB59C8AEBA}" type="datetime1">
              <a:rPr kumimoji="1" lang="ja-JP" altLang="en-US" smtClean="0"/>
              <a:t>2025/8/26</a:t>
            </a:fld>
            <a:endParaRPr kumimoji="1" lang="ja-JP" altLang="en-US"/>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692067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CB4D06-C48C-4B5C-B2F8-BD50353820EF}" type="datetime1">
              <a:rPr kumimoji="1" lang="ja-JP" altLang="en-US" smtClean="0"/>
              <a:t>2025/8/26</a:t>
            </a:fld>
            <a:endParaRPr kumimoji="1" lang="ja-JP" altLang="en-US"/>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a:xfrm>
            <a:off x="4556241" y="6492875"/>
            <a:ext cx="7635759"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20761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B00EA5-C63E-4D10-846B-3A15CDD2BA6E}" type="datetime1">
              <a:rPr kumimoji="1" lang="ja-JP" altLang="en-US" smtClean="0"/>
              <a:t>2025/8/26</a:t>
            </a:fld>
            <a:endParaRPr kumimoji="1" lang="ja-JP" altLang="en-US"/>
          </a:p>
        </p:txBody>
      </p:sp>
      <p:sp>
        <p:nvSpPr>
          <p:cNvPr id="3" name="Footer Placeholder 2"/>
          <p:cNvSpPr>
            <a:spLocks noGrp="1"/>
          </p:cNvSpPr>
          <p:nvPr>
            <p:ph type="ftr" sz="quarter" idx="11"/>
          </p:nvPr>
        </p:nvSpPr>
        <p:spPr/>
        <p:txBody>
          <a:bodyPr/>
          <a:lstStyle/>
          <a:p>
            <a:fld id="{A7E74FFC-D8EC-4BE2-B6E1-5C89E26030DC}" type="slidenum">
              <a:rPr kumimoji="1" lang="ja-JP" altLang="en-US" smtClean="0"/>
              <a:pPr/>
              <a:t>‹#›</a:t>
            </a:fld>
            <a:endParaRPr kumimoji="1" lang="ja-JP" altLang="en-US" dirty="0"/>
          </a:p>
        </p:txBody>
      </p:sp>
      <p:sp>
        <p:nvSpPr>
          <p:cNvPr id="4" name="Slide Number Placeholder 3"/>
          <p:cNvSpPr>
            <a:spLocks noGrp="1"/>
          </p:cNvSpPr>
          <p:nvPr>
            <p:ph type="sldNum" sz="quarter" idx="12"/>
          </p:nvPr>
        </p:nvSpPr>
        <p:spPr>
          <a:xfrm>
            <a:off x="4660777" y="6173787"/>
            <a:ext cx="7422952" cy="365125"/>
          </a:xfrm>
        </p:spPr>
        <p:txBody>
          <a:bodyPr/>
          <a:lstStyle/>
          <a:p>
            <a:r>
              <a:rPr kumimoji="1" lang="en-US" altLang="ja-JP" dirty="0"/>
              <a:t>2024/04/21 ver2.2</a:t>
            </a:r>
            <a:r>
              <a:rPr kumimoji="1" lang="ja-JP" altLang="en-US" dirty="0"/>
              <a:t>　　　</a:t>
            </a:r>
            <a:r>
              <a:rPr kumimoji="1" lang="en-US" altLang="ja-JP" dirty="0"/>
              <a:t>©Japan System Techniques </a:t>
            </a:r>
            <a:r>
              <a:rPr kumimoji="1" lang="en-US" altLang="ja-JP" dirty="0" err="1"/>
              <a:t>Co.,Ltd</a:t>
            </a:r>
            <a:r>
              <a:rPr kumimoji="1" lang="en-US" altLang="ja-JP" dirty="0"/>
              <a:t>. All Rights Reserved.</a:t>
            </a:r>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1398580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51334-4AC7-4EB7-8637-53DF4BBD5863}" type="datetime1">
              <a:rPr kumimoji="1" lang="ja-JP" altLang="en-US" smtClean="0"/>
              <a:t>2025/8/26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4456590" y="6356350"/>
            <a:ext cx="7635759"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r>
              <a:rPr kumimoji="1" lang="en-US" altLang="ja-JP" dirty="0"/>
              <a:t>2024/04/21 ver2.2</a:t>
            </a:r>
            <a:r>
              <a:rPr kumimoji="1" lang="ja-JP" altLang="en-US" dirty="0"/>
              <a:t>　　　</a:t>
            </a:r>
            <a:r>
              <a:rPr kumimoji="1" lang="en-US" altLang="ja-JP" dirty="0"/>
              <a:t>Copyright (C)Japan System Techniques </a:t>
            </a:r>
            <a:r>
              <a:rPr kumimoji="1" lang="en-US" altLang="ja-JP" dirty="0" err="1"/>
              <a:t>Co.,Ltd</a:t>
            </a:r>
            <a:r>
              <a:rPr kumimoji="1" lang="en-US" altLang="ja-JP" dirty="0"/>
              <a:t>. All Rights Reserved.</a:t>
            </a:r>
            <a:endParaRPr kumimoji="1" lang="ja-JP" altLang="en-US" dirty="0"/>
          </a:p>
          <a:p>
            <a:fld id="{A7E74FFC-D8EC-4BE2-B6E1-5C89E26030DC}" type="slidenum">
              <a:rPr kumimoji="1" lang="ja-JP" altLang="en-US" smtClean="0"/>
              <a:pPr/>
              <a:t>‹#›</a:t>
            </a:fld>
            <a:endParaRPr kumimoji="1" lang="ja-JP" altLang="en-US" dirty="0"/>
          </a:p>
        </p:txBody>
      </p:sp>
    </p:spTree>
    <p:extLst>
      <p:ext uri="{BB962C8B-B14F-4D97-AF65-F5344CB8AC3E}">
        <p14:creationId xmlns:p14="http://schemas.microsoft.com/office/powerpoint/2010/main" val="27010931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ibss.jp/portal/"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3511329"/>
            <a:ext cx="12192000" cy="11110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1165547-DF3A-4694-9097-2BDAF2003713}"/>
              </a:ext>
            </a:extLst>
          </p:cNvPr>
          <p:cNvSpPr txBox="1"/>
          <p:nvPr/>
        </p:nvSpPr>
        <p:spPr>
          <a:xfrm>
            <a:off x="795647" y="2680332"/>
            <a:ext cx="11185087" cy="553998"/>
          </a:xfrm>
          <a:prstGeom prst="rect">
            <a:avLst/>
          </a:prstGeom>
          <a:noFill/>
        </p:spPr>
        <p:txBody>
          <a:bodyPr wrap="square" lIns="0" tIns="0" rIns="0" bIns="0" rtlCol="0">
            <a:spAutoFit/>
          </a:bodyPr>
          <a:lstStyle/>
          <a:p>
            <a:r>
              <a:rPr lang="ja-JP" altLang="en-US" sz="3600" b="1" dirty="0">
                <a:latin typeface="Meiryo UI" panose="020B0604030504040204" pitchFamily="50" charset="-128"/>
                <a:ea typeface="Meiryo UI" panose="020B0604030504040204" pitchFamily="50" charset="-128"/>
                <a:cs typeface="Segoe UI" panose="020B0502040204020203" pitchFamily="34" charset="0"/>
              </a:rPr>
              <a:t>被扶養者再認定　</a:t>
            </a:r>
            <a:r>
              <a:rPr lang="en-US" altLang="ja-JP" sz="3600" b="1" dirty="0">
                <a:latin typeface="Meiryo UI" panose="020B0604030504040204" pitchFamily="50" charset="-128"/>
                <a:ea typeface="Meiryo UI" panose="020B0604030504040204" pitchFamily="50" charset="-128"/>
                <a:cs typeface="Segoe UI" panose="020B0502040204020203" pitchFamily="34" charset="0"/>
              </a:rPr>
              <a:t>2</a:t>
            </a:r>
            <a:r>
              <a:rPr lang="ja-JP" altLang="en-US" sz="3600" b="1" dirty="0">
                <a:latin typeface="Meiryo UI" panose="020B0604030504040204" pitchFamily="50" charset="-128"/>
                <a:ea typeface="Meiryo UI" panose="020B0604030504040204" pitchFamily="50" charset="-128"/>
                <a:cs typeface="Segoe UI" panose="020B0502040204020203" pitchFamily="34" charset="0"/>
              </a:rPr>
              <a:t>回目、</a:t>
            </a:r>
            <a:r>
              <a:rPr lang="en-US" altLang="ja-JP" sz="3600" b="1" dirty="0">
                <a:latin typeface="Meiryo UI" panose="020B0604030504040204" pitchFamily="50" charset="-128"/>
                <a:ea typeface="Meiryo UI" panose="020B0604030504040204" pitchFamily="50" charset="-128"/>
                <a:cs typeface="Segoe UI" panose="020B0502040204020203" pitchFamily="34" charset="0"/>
              </a:rPr>
              <a:t>ID</a:t>
            </a:r>
            <a:r>
              <a:rPr lang="ja-JP" altLang="en-US" sz="3600" b="1" dirty="0">
                <a:latin typeface="Meiryo UI" panose="020B0604030504040204" pitchFamily="50" charset="-128"/>
                <a:ea typeface="Meiryo UI" panose="020B0604030504040204" pitchFamily="50" charset="-128"/>
                <a:cs typeface="Segoe UI" panose="020B0502040204020203" pitchFamily="34" charset="0"/>
              </a:rPr>
              <a:t>・</a:t>
            </a:r>
            <a:r>
              <a:rPr lang="en-US" altLang="ja-JP" sz="3600" b="1" dirty="0">
                <a:latin typeface="Meiryo UI" panose="020B0604030504040204" pitchFamily="50" charset="-128"/>
                <a:ea typeface="Meiryo UI" panose="020B0604030504040204" pitchFamily="50" charset="-128"/>
                <a:cs typeface="Segoe UI" panose="020B0502040204020203" pitchFamily="34" charset="0"/>
              </a:rPr>
              <a:t>PW</a:t>
            </a:r>
            <a:r>
              <a:rPr lang="ja-JP" altLang="en-US" sz="3600" b="1" dirty="0">
                <a:latin typeface="Meiryo UI" panose="020B0604030504040204" pitchFamily="50" charset="-128"/>
                <a:ea typeface="Meiryo UI" panose="020B0604030504040204" pitchFamily="50" charset="-128"/>
                <a:cs typeface="Segoe UI" panose="020B0502040204020203" pitchFamily="34" charset="0"/>
              </a:rPr>
              <a:t>不明ログインマニュアル</a:t>
            </a:r>
          </a:p>
        </p:txBody>
      </p:sp>
      <p:sp>
        <p:nvSpPr>
          <p:cNvPr id="6" name="長方形 54">
            <a:extLst>
              <a:ext uri="{FF2B5EF4-FFF2-40B4-BE49-F238E27FC236}">
                <a16:creationId xmlns:a16="http://schemas.microsoft.com/office/drawing/2014/main" id="{6BBBCB2E-F413-4381-8378-02FDC20EA4F6}"/>
              </a:ext>
            </a:extLst>
          </p:cNvPr>
          <p:cNvSpPr/>
          <p:nvPr/>
        </p:nvSpPr>
        <p:spPr>
          <a:xfrm>
            <a:off x="8907332" y="3714765"/>
            <a:ext cx="2908856" cy="369332"/>
          </a:xfrm>
          <a:prstGeom prst="rect">
            <a:avLst/>
          </a:prstGeom>
        </p:spPr>
        <p:txBody>
          <a:bodyPr wrap="square" lIns="0" tIns="0" rIns="0" bIns="0" rtlCol="0">
            <a:spAutoFit/>
          </a:bodyPr>
          <a:lstStyle/>
          <a:p>
            <a:r>
              <a:rPr lang="ja-JP" altLang="en-US" sz="2400" dirty="0">
                <a:latin typeface="Meiryo UI" panose="020B0604030504040204" pitchFamily="50" charset="-128"/>
                <a:ea typeface="Meiryo UI" panose="020B0604030504040204" pitchFamily="50" charset="-128"/>
                <a:cs typeface="Segoe UI" panose="020B0502040204020203" pitchFamily="34" charset="0"/>
              </a:rPr>
              <a:t>　</a:t>
            </a:r>
            <a:r>
              <a:rPr lang="en-US" altLang="ja-JP" sz="2400" dirty="0">
                <a:latin typeface="Meiryo UI" panose="020B0604030504040204" pitchFamily="50" charset="-128"/>
                <a:ea typeface="Meiryo UI" panose="020B0604030504040204" pitchFamily="50" charset="-128"/>
                <a:cs typeface="Segoe UI" panose="020B0502040204020203" pitchFamily="34" charset="0"/>
              </a:rPr>
              <a:t>HOYA</a:t>
            </a:r>
            <a:r>
              <a:rPr lang="ja-JP" altLang="en-US" sz="2400" dirty="0">
                <a:latin typeface="Meiryo UI" panose="020B0604030504040204" pitchFamily="50" charset="-128"/>
                <a:ea typeface="Meiryo UI" panose="020B0604030504040204" pitchFamily="50" charset="-128"/>
                <a:cs typeface="Segoe UI" panose="020B0502040204020203" pitchFamily="34" charset="0"/>
              </a:rPr>
              <a:t>健康保険組合</a:t>
            </a:r>
            <a:endParaRPr lang="en-US" altLang="ja-JP" sz="2400" dirty="0">
              <a:latin typeface="Meiryo UI" panose="020B0604030504040204" pitchFamily="50" charset="-128"/>
              <a:ea typeface="Meiryo UI" panose="020B0604030504040204" pitchFamily="50" charset="-128"/>
              <a:cs typeface="Segoe UI" panose="020B0502040204020203" pitchFamily="34" charset="0"/>
            </a:endParaRPr>
          </a:p>
        </p:txBody>
      </p:sp>
      <p:sp>
        <p:nvSpPr>
          <p:cNvPr id="8" name="フッター プレースホルダー 4">
            <a:extLst>
              <a:ext uri="{FF2B5EF4-FFF2-40B4-BE49-F238E27FC236}">
                <a16:creationId xmlns:a16="http://schemas.microsoft.com/office/drawing/2014/main" id="{3B0A5905-4BE9-4A86-52EC-33A97D29BB3B}"/>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3860819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1-11</a:t>
            </a:r>
            <a:r>
              <a:rPr lang="ja-JP" altLang="en-US" sz="1350" dirty="0">
                <a:latin typeface="BIZ UDPゴシック" panose="020B0400000000000000" pitchFamily="50" charset="-128"/>
                <a:ea typeface="BIZ UDPゴシック" panose="020B0400000000000000" pitchFamily="50" charset="-128"/>
              </a:rPr>
              <a:t>　ログインが完了すると、マイページへ遷移します</a:t>
            </a:r>
            <a:endParaRPr lang="ja-JP" altLang="en-US" sz="1350" dirty="0">
              <a:solidFill>
                <a:srgbClr val="FF0000"/>
              </a:solidFill>
              <a:latin typeface="BIZ UDPゴシック" panose="020B0400000000000000" pitchFamily="50" charset="-128"/>
              <a:ea typeface="BIZ UDPゴシック" panose="020B0400000000000000" pitchFamily="50" charset="-128"/>
            </a:endParaRPr>
          </a:p>
        </p:txBody>
      </p:sp>
      <p:pic>
        <p:nvPicPr>
          <p:cNvPr id="29" name="図 28"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30" name="テキスト ボックス 29">
            <a:extLst>
              <a:ext uri="{FF2B5EF4-FFF2-40B4-BE49-F238E27FC236}">
                <a16:creationId xmlns:a16="http://schemas.microsoft.com/office/drawing/2014/main" id="{F41FD378-82B9-9D66-3438-046616ECB1B6}"/>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9" name="スライド番号プレースホルダー 1">
            <a:extLst>
              <a:ext uri="{FF2B5EF4-FFF2-40B4-BE49-F238E27FC236}">
                <a16:creationId xmlns:a16="http://schemas.microsoft.com/office/drawing/2014/main" id="{DF64F46E-65F3-8D0B-C27F-64AB88B1D49B}"/>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10</a:t>
            </a:fld>
            <a:endParaRPr kumimoji="1" lang="ja-JP" altLang="en-US" sz="900" dirty="0"/>
          </a:p>
        </p:txBody>
      </p:sp>
      <p:sp>
        <p:nvSpPr>
          <p:cNvPr id="10" name="フッター プレースホルダー 4">
            <a:extLst>
              <a:ext uri="{FF2B5EF4-FFF2-40B4-BE49-F238E27FC236}">
                <a16:creationId xmlns:a16="http://schemas.microsoft.com/office/drawing/2014/main" id="{4423A231-29E0-B991-553F-0D948B220CEC}"/>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11" name="図 10">
            <a:extLst>
              <a:ext uri="{FF2B5EF4-FFF2-40B4-BE49-F238E27FC236}">
                <a16:creationId xmlns:a16="http://schemas.microsoft.com/office/drawing/2014/main" id="{E9E3835B-5535-7D0D-9EC8-F722B9B934FB}"/>
              </a:ext>
            </a:extLst>
          </p:cNvPr>
          <p:cNvPicPr>
            <a:picLocks noChangeAspect="1"/>
          </p:cNvPicPr>
          <p:nvPr/>
        </p:nvPicPr>
        <p:blipFill>
          <a:blip r:embed="rId3"/>
          <a:stretch>
            <a:fillRect/>
          </a:stretch>
        </p:blipFill>
        <p:spPr>
          <a:xfrm>
            <a:off x="1786502" y="1387577"/>
            <a:ext cx="8649476" cy="5025672"/>
          </a:xfrm>
          <a:prstGeom prst="rect">
            <a:avLst/>
          </a:prstGeom>
          <a:ln>
            <a:solidFill>
              <a:schemeClr val="tx1"/>
            </a:solidFill>
          </a:ln>
        </p:spPr>
      </p:pic>
    </p:spTree>
    <p:extLst>
      <p:ext uri="{BB962C8B-B14F-4D97-AF65-F5344CB8AC3E}">
        <p14:creationId xmlns:p14="http://schemas.microsoft.com/office/powerpoint/2010/main" val="820222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FD3DEB40-D28E-48A3-A740-A0BFEF32C7CF}"/>
              </a:ext>
            </a:extLst>
          </p:cNvPr>
          <p:cNvSpPr/>
          <p:nvPr/>
        </p:nvSpPr>
        <p:spPr>
          <a:xfrm>
            <a:off x="528320" y="859927"/>
            <a:ext cx="10745931" cy="28046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chemeClr val="tx1"/>
                </a:solidFill>
                <a:latin typeface="BIZ UDPゴシック" panose="020B0400000000000000" pitchFamily="50" charset="-128"/>
                <a:ea typeface="BIZ UDPゴシック" panose="020B0400000000000000" pitchFamily="50" charset="-128"/>
              </a:rPr>
              <a:t>1.</a:t>
            </a:r>
            <a:r>
              <a:rPr kumimoji="1" lang="ja-JP" altLang="en-US" sz="2400" dirty="0">
                <a:solidFill>
                  <a:schemeClr val="tx1"/>
                </a:solidFill>
                <a:latin typeface="BIZ UDPゴシック" panose="020B0400000000000000" pitchFamily="50" charset="-128"/>
                <a:ea typeface="BIZ UDPゴシック" panose="020B0400000000000000" pitchFamily="50" charset="-128"/>
              </a:rPr>
              <a:t>　ログインについて</a:t>
            </a:r>
            <a:r>
              <a:rPr kumimoji="1" lang="en-US" altLang="ja-JP" sz="2400" dirty="0">
                <a:solidFill>
                  <a:schemeClr val="tx1"/>
                </a:solidFill>
                <a:latin typeface="BIZ UDPゴシック" panose="020B0400000000000000" pitchFamily="50" charset="-128"/>
                <a:ea typeface="BIZ UDPゴシック" panose="020B0400000000000000" pitchFamily="50" charset="-128"/>
              </a:rPr>
              <a:t>						</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P</a:t>
            </a:r>
            <a:r>
              <a:rPr kumimoji="1" lang="ja-JP" altLang="en-US" sz="2400" dirty="0">
                <a:solidFill>
                  <a:schemeClr val="tx1"/>
                </a:solidFill>
                <a:latin typeface="BIZ UDPゴシック" panose="020B0400000000000000" pitchFamily="50" charset="-128"/>
                <a:ea typeface="BIZ UDPゴシック" panose="020B0400000000000000" pitchFamily="50" charset="-128"/>
              </a:rPr>
              <a:t>  </a:t>
            </a:r>
            <a:r>
              <a:rPr kumimoji="1" lang="en-US" altLang="ja-JP" sz="2400" dirty="0">
                <a:solidFill>
                  <a:schemeClr val="tx1"/>
                </a:solidFill>
                <a:latin typeface="BIZ UDPゴシック" panose="020B0400000000000000" pitchFamily="50" charset="-128"/>
                <a:ea typeface="BIZ UDPゴシック" panose="020B0400000000000000" pitchFamily="50" charset="-128"/>
              </a:rPr>
              <a:t>3</a:t>
            </a:r>
            <a:endParaRPr kumimoji="1" lang="ja-JP" altLang="en-US" sz="2400" dirty="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8C1F313-0337-4A58-A5DD-251410C29D42}"/>
              </a:ext>
            </a:extLst>
          </p:cNvPr>
          <p:cNvSpPr txBox="1"/>
          <p:nvPr/>
        </p:nvSpPr>
        <p:spPr>
          <a:xfrm>
            <a:off x="1641119" y="144106"/>
            <a:ext cx="5089743" cy="606438"/>
          </a:xfrm>
          <a:prstGeom prst="rect">
            <a:avLst/>
          </a:prstGeom>
          <a:noFill/>
        </p:spPr>
        <p:txBody>
          <a:bodyPr wrap="square" rtlCol="0" anchor="ctr">
            <a:noAutofit/>
          </a:bodyPr>
          <a:lstStyle/>
          <a:p>
            <a:r>
              <a:rPr lang="ja-JP" altLang="en-US" sz="2800" b="1" dirty="0">
                <a:latin typeface="BIZ UDPゴシック" panose="020B0400000000000000" pitchFamily="50" charset="-128"/>
                <a:ea typeface="BIZ UDPゴシック" panose="020B0400000000000000" pitchFamily="50" charset="-128"/>
              </a:rPr>
              <a:t>目次</a:t>
            </a:r>
            <a:endParaRPr lang="en-US" altLang="ja-JP" sz="2800" b="1" dirty="0">
              <a:latin typeface="BIZ UDPゴシック" panose="020B0400000000000000" pitchFamily="50" charset="-128"/>
              <a:ea typeface="BIZ UDPゴシック" panose="020B0400000000000000" pitchFamily="50" charset="-128"/>
            </a:endParaRPr>
          </a:p>
        </p:txBody>
      </p:sp>
      <p:pic>
        <p:nvPicPr>
          <p:cNvPr id="7" name="図 6"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8" name="タイトル 1">
            <a:extLst>
              <a:ext uri="{FF2B5EF4-FFF2-40B4-BE49-F238E27FC236}">
                <a16:creationId xmlns:a16="http://schemas.microsoft.com/office/drawing/2014/main" id="{FE6C0104-5625-DB7C-9BEE-8C11EC8AE708}"/>
              </a:ext>
            </a:extLst>
          </p:cNvPr>
          <p:cNvSpPr txBox="1">
            <a:spLocks/>
          </p:cNvSpPr>
          <p:nvPr/>
        </p:nvSpPr>
        <p:spPr>
          <a:xfrm>
            <a:off x="528320" y="3334381"/>
            <a:ext cx="2074204" cy="51719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rPr>
              <a:t>＜お問い合わせ先＞</a:t>
            </a:r>
            <a:endParaRPr lang="ja-JP" altLang="en-US" sz="10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1CB4A6E9-9BEA-D96A-629A-0CE1C9218D6A}"/>
              </a:ext>
            </a:extLst>
          </p:cNvPr>
          <p:cNvSpPr txBox="1"/>
          <p:nvPr/>
        </p:nvSpPr>
        <p:spPr>
          <a:xfrm>
            <a:off x="528320" y="3779777"/>
            <a:ext cx="11165840" cy="2862322"/>
          </a:xfrm>
          <a:prstGeom prst="rect">
            <a:avLst/>
          </a:prstGeom>
          <a:solidFill>
            <a:schemeClr val="accent1">
              <a:lumMod val="40000"/>
              <a:lumOff val="60000"/>
            </a:schemeClr>
          </a:solidFill>
        </p:spPr>
        <p:txBody>
          <a:bodyPr wrap="square" rtlCol="0">
            <a:spAutoFit/>
          </a:bodyPr>
          <a:lstStyle/>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■システム操作、提出書類等についてのお問い合わせ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専用コールセンター</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・ＴＥＬ	：</a:t>
            </a:r>
            <a:r>
              <a:rPr lang="en-US" altLang="ja-JP" dirty="0">
                <a:latin typeface="BIZ UDPゴシック" panose="020B0400000000000000" pitchFamily="50" charset="-128"/>
                <a:ea typeface="BIZ UDPゴシック" panose="020B0400000000000000" pitchFamily="50" charset="-128"/>
              </a:rPr>
              <a:t>050-2030-7861</a:t>
            </a:r>
            <a:r>
              <a:rPr lang="ja-JP" altLang="en-US"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土日祝を除く平日</a:t>
            </a:r>
            <a:r>
              <a:rPr lang="en-US" altLang="ja-JP" sz="1400" dirty="0">
                <a:latin typeface="BIZ UDPゴシック" panose="020B0400000000000000" pitchFamily="50" charset="-128"/>
                <a:ea typeface="BIZ UDPゴシック" panose="020B0400000000000000" pitchFamily="50" charset="-128"/>
              </a:rPr>
              <a:t>10</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17</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12</a:t>
            </a:r>
            <a:r>
              <a:rPr lang="ja-JP" altLang="en-US" sz="1400" dirty="0">
                <a:latin typeface="BIZ UDPゴシック" panose="020B0400000000000000" pitchFamily="50" charset="-128"/>
                <a:ea typeface="BIZ UDPゴシック" panose="020B0400000000000000" pitchFamily="50" charset="-128"/>
              </a:rPr>
              <a:t>時～</a:t>
            </a:r>
            <a:r>
              <a:rPr lang="en-US" altLang="ja-JP" sz="1400" dirty="0">
                <a:latin typeface="BIZ UDPゴシック" panose="020B0400000000000000" pitchFamily="50" charset="-128"/>
                <a:ea typeface="BIZ UDPゴシック" panose="020B0400000000000000" pitchFamily="50" charset="-128"/>
              </a:rPr>
              <a:t>13</a:t>
            </a:r>
            <a:r>
              <a:rPr lang="ja-JP" altLang="en-US" sz="1400" dirty="0">
                <a:latin typeface="BIZ UDPゴシック" panose="020B0400000000000000" pitchFamily="50" charset="-128"/>
                <a:ea typeface="BIZ UDPゴシック" panose="020B0400000000000000" pitchFamily="50" charset="-128"/>
              </a:rPr>
              <a:t>時を除く）</a:t>
            </a:r>
          </a:p>
          <a:p>
            <a:r>
              <a:rPr lang="ja-JP" altLang="en-US" dirty="0">
                <a:latin typeface="BIZ UDPゴシック" panose="020B0400000000000000" pitchFamily="50" charset="-128"/>
                <a:ea typeface="BIZ UDPゴシック" panose="020B0400000000000000" pitchFamily="50" charset="-128"/>
              </a:rPr>
              <a:t>　・Ｍａｉｌ	：</a:t>
            </a:r>
            <a:r>
              <a:rPr lang="en-US" altLang="ja-JP" dirty="0">
                <a:latin typeface="BIZ UDPゴシック" panose="020B0400000000000000" pitchFamily="50" charset="-128"/>
                <a:ea typeface="BIZ UDPゴシック" panose="020B0400000000000000" pitchFamily="50" charset="-128"/>
              </a:rPr>
              <a:t>hoyakenpo@ibss.jp</a:t>
            </a:r>
            <a:r>
              <a:rPr lang="ja-JP" altLang="en-US"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24</a:t>
            </a:r>
            <a:r>
              <a:rPr lang="ja-JP" altLang="en-US" sz="1400" dirty="0">
                <a:latin typeface="BIZ UDPゴシック" panose="020B0400000000000000" pitchFamily="50" charset="-128"/>
                <a:ea typeface="BIZ UDPゴシック" panose="020B0400000000000000" pitchFamily="50" charset="-128"/>
              </a:rPr>
              <a:t>時間受付可、当組合専用（返信はコールセンター開設時間内となります）</a:t>
            </a:r>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お電話の初期対応はボイスボット（自動音声）となります。</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お電話でのお問い合わせの際は保険証の記号・番号・お名前（フルネーム）をお伺いしますので、保険証をお手元にご用意ください</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メールでのお問い合わせの際は、メール本文に保険証の記号・番号・お名前（フルネーム）の記載をお願いいたします</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■その他のお問い合わせ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Ｈ</a:t>
            </a:r>
            <a:r>
              <a:rPr lang="en-US" altLang="ja-JP" sz="1400" dirty="0">
                <a:latin typeface="BIZ UDPゴシック" panose="020B0400000000000000" pitchFamily="50" charset="-128"/>
                <a:ea typeface="BIZ UDPゴシック" panose="020B0400000000000000" pitchFamily="50" charset="-128"/>
              </a:rPr>
              <a:t>OYA</a:t>
            </a:r>
            <a:r>
              <a:rPr lang="ja-JP" altLang="en-US" sz="1400" dirty="0">
                <a:latin typeface="BIZ UDPゴシック" panose="020B0400000000000000" pitchFamily="50" charset="-128"/>
                <a:ea typeface="BIZ UDPゴシック" panose="020B0400000000000000" pitchFamily="50" charset="-128"/>
              </a:rPr>
              <a:t>健保組合　　</a:t>
            </a:r>
            <a:r>
              <a:rPr lang="en-US" altLang="ja-JP" sz="1400" dirty="0">
                <a:latin typeface="BIZ UDPゴシック" panose="020B0400000000000000" pitchFamily="50" charset="-128"/>
                <a:ea typeface="BIZ UDPゴシック" panose="020B0400000000000000" pitchFamily="50" charset="-128"/>
              </a:rPr>
              <a:t>TEL</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03-5913-2442</a:t>
            </a:r>
            <a:r>
              <a:rPr lang="ja-JP" altLang="en-US" sz="1400" dirty="0">
                <a:latin typeface="BIZ UDPゴシック" panose="020B0400000000000000" pitchFamily="50" charset="-128"/>
                <a:ea typeface="BIZ UDPゴシック" panose="020B0400000000000000" pitchFamily="50" charset="-128"/>
              </a:rPr>
              <a:t>　担当　松永</a:t>
            </a:r>
            <a:endParaRPr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sp>
        <p:nvSpPr>
          <p:cNvPr id="10" name="スライド番号プレースホルダー 1">
            <a:extLst>
              <a:ext uri="{FF2B5EF4-FFF2-40B4-BE49-F238E27FC236}">
                <a16:creationId xmlns:a16="http://schemas.microsoft.com/office/drawing/2014/main" id="{3E31B0B9-ACF6-A8A7-C353-18E9646AAE43}"/>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2</a:t>
            </a:fld>
            <a:endParaRPr kumimoji="1" lang="ja-JP" altLang="en-US" sz="900" dirty="0"/>
          </a:p>
        </p:txBody>
      </p:sp>
      <p:sp>
        <p:nvSpPr>
          <p:cNvPr id="11" name="フッター プレースホルダー 4">
            <a:extLst>
              <a:ext uri="{FF2B5EF4-FFF2-40B4-BE49-F238E27FC236}">
                <a16:creationId xmlns:a16="http://schemas.microsoft.com/office/drawing/2014/main" id="{A22ED009-EF20-5648-DECB-B351DF44D875}"/>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13" name="テキスト ボックス 12">
            <a:extLst>
              <a:ext uri="{FF2B5EF4-FFF2-40B4-BE49-F238E27FC236}">
                <a16:creationId xmlns:a16="http://schemas.microsoft.com/office/drawing/2014/main" id="{25007D2C-CD1A-90C8-9A03-74610AFDAA9F}"/>
              </a:ext>
            </a:extLst>
          </p:cNvPr>
          <p:cNvSpPr txBox="1"/>
          <p:nvPr/>
        </p:nvSpPr>
        <p:spPr>
          <a:xfrm>
            <a:off x="528320" y="2969666"/>
            <a:ext cx="11135360" cy="354692"/>
          </a:xfrm>
          <a:prstGeom prst="roundRect">
            <a:avLst/>
          </a:prstGeom>
          <a:noFill/>
          <a:ln w="28575">
            <a:solidFill>
              <a:srgbClr val="FF9999"/>
            </a:solidFill>
          </a:ln>
        </p:spPr>
        <p:txBody>
          <a:bodyPr wrap="square" rtlCol="0" anchor="ctr">
            <a:noAutofit/>
          </a:bodyPr>
          <a:lstStyle/>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注意</a:t>
            </a:r>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　本マニュアルに掲載の画面はサンプルのため、実際の表記とは異なる場合がありますのでご了承ください</a:t>
            </a:r>
          </a:p>
        </p:txBody>
      </p:sp>
    </p:spTree>
    <p:extLst>
      <p:ext uri="{BB962C8B-B14F-4D97-AF65-F5344CB8AC3E}">
        <p14:creationId xmlns:p14="http://schemas.microsoft.com/office/powerpoint/2010/main" val="220361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a:t>
            </a:r>
            <a:r>
              <a:rPr lang="ja-JP" altLang="en-US" sz="1350" dirty="0">
                <a:latin typeface="BIZ UDPゴシック" panose="020B0400000000000000" pitchFamily="50" charset="-128"/>
                <a:ea typeface="BIZ UDPゴシック" panose="020B0400000000000000" pitchFamily="50" charset="-128"/>
              </a:rPr>
              <a:t>　下記</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または二次元バーコードから、ログインページへアクセスします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2537588"/>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1-2</a:t>
            </a:r>
            <a:r>
              <a:rPr lang="ja-JP" altLang="en-US" sz="1350" dirty="0">
                <a:latin typeface="BIZ UDPゴシック" panose="020B0400000000000000" pitchFamily="50" charset="-128"/>
                <a:ea typeface="BIZ UDPゴシック" panose="020B0400000000000000" pitchFamily="50" charset="-128"/>
              </a:rPr>
              <a:t>　ご自身で設定した「ユーザー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」「パスワード」を入力し、「ログイン」をクリックします。</a:t>
            </a:r>
          </a:p>
        </p:txBody>
      </p:sp>
      <p:sp>
        <p:nvSpPr>
          <p:cNvPr id="7" name="テキスト ボックス 6">
            <a:extLst>
              <a:ext uri="{FF2B5EF4-FFF2-40B4-BE49-F238E27FC236}">
                <a16:creationId xmlns:a16="http://schemas.microsoft.com/office/drawing/2014/main" id="{8EED29C2-9170-40BC-8EB1-E9F284006109}"/>
              </a:ext>
            </a:extLst>
          </p:cNvPr>
          <p:cNvSpPr txBox="1"/>
          <p:nvPr/>
        </p:nvSpPr>
        <p:spPr>
          <a:xfrm>
            <a:off x="1241548" y="1574777"/>
            <a:ext cx="6764652"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2</a:t>
            </a:r>
            <a:r>
              <a:rPr kumimoji="1" lang="ja-JP" altLang="en-US" sz="1400" dirty="0">
                <a:latin typeface="BIZ UDPゴシック" panose="020B0400000000000000" pitchFamily="50" charset="-128"/>
                <a:ea typeface="BIZ UDPゴシック" panose="020B0400000000000000" pitchFamily="50" charset="-128"/>
              </a:rPr>
              <a:t>回目以降ログイン用</a:t>
            </a:r>
            <a:r>
              <a:rPr kumimoji="1" lang="en-US" altLang="ja-JP" sz="1400" dirty="0">
                <a:latin typeface="BIZ UDPゴシック" panose="020B0400000000000000" pitchFamily="50" charset="-128"/>
                <a:ea typeface="BIZ UDPゴシック" panose="020B0400000000000000" pitchFamily="50" charset="-128"/>
              </a:rPr>
              <a:t>URL</a:t>
            </a:r>
            <a:r>
              <a:rPr kumimoji="1" lang="ja-JP" altLang="en-US" sz="1400" dirty="0">
                <a:latin typeface="BIZ UDPゴシック" panose="020B0400000000000000" pitchFamily="50" charset="-128"/>
                <a:ea typeface="BIZ UDPゴシック" panose="020B0400000000000000" pitchFamily="50" charset="-128"/>
              </a:rPr>
              <a:t>　：　</a:t>
            </a:r>
            <a:r>
              <a:rPr lang="en-US" altLang="ja-JP" sz="1400" b="0" i="0" u="sng" dirty="0">
                <a:solidFill>
                  <a:srgbClr val="986F0B"/>
                </a:solidFill>
                <a:effectLst/>
                <a:latin typeface="BIZ UDPゴシック" panose="020B0400000000000000" pitchFamily="50" charset="-128"/>
                <a:ea typeface="BIZ UDPゴシック" panose="020B0400000000000000" pitchFamily="50" charset="-128"/>
                <a:hlinkClick r:id="rId3"/>
              </a:rPr>
              <a:t>https://ibss.jp/portal/</a:t>
            </a:r>
            <a:endParaRPr lang="ja-JP" altLang="en-US" sz="14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pic>
        <p:nvPicPr>
          <p:cNvPr id="24" name="図 23" descr="QR コード&#10;&#10;自動的に生成された説明">
            <a:extLst>
              <a:ext uri="{FF2B5EF4-FFF2-40B4-BE49-F238E27FC236}">
                <a16:creationId xmlns:a16="http://schemas.microsoft.com/office/drawing/2014/main" id="{A4D701DB-ED9F-2675-613A-73170E23880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36669" y="1680032"/>
            <a:ext cx="733538" cy="733538"/>
          </a:xfrm>
          <a:prstGeom prst="rect">
            <a:avLst/>
          </a:prstGeom>
        </p:spPr>
      </p:pic>
      <p:sp>
        <p:nvSpPr>
          <p:cNvPr id="27" name="テキスト ボックス 26">
            <a:extLst>
              <a:ext uri="{FF2B5EF4-FFF2-40B4-BE49-F238E27FC236}">
                <a16:creationId xmlns:a16="http://schemas.microsoft.com/office/drawing/2014/main" id="{6D718BE5-B33F-53A6-5EE6-6BDDA00EE1F3}"/>
              </a:ext>
            </a:extLst>
          </p:cNvPr>
          <p:cNvSpPr txBox="1"/>
          <p:nvPr/>
        </p:nvSpPr>
        <p:spPr>
          <a:xfrm>
            <a:off x="6995466" y="1432874"/>
            <a:ext cx="2021468" cy="276999"/>
          </a:xfrm>
          <a:prstGeom prst="rect">
            <a:avLst/>
          </a:prstGeom>
          <a:noFill/>
        </p:spPr>
        <p:txBody>
          <a:bodyPr wrap="square" rtlCol="0">
            <a:spAutoFit/>
          </a:bodyPr>
          <a:lstStyle/>
          <a:p>
            <a:r>
              <a:rPr kumimoji="1" lang="en-US" altLang="ja-JP" sz="1200" dirty="0">
                <a:solidFill>
                  <a:srgbClr val="FF0000"/>
                </a:solidFill>
                <a:latin typeface="BIZ UDPゴシック" panose="020B0400000000000000" pitchFamily="50" charset="-128"/>
                <a:ea typeface="BIZ UDPゴシック" panose="020B0400000000000000" pitchFamily="50" charset="-128"/>
              </a:rPr>
              <a:t>※</a:t>
            </a:r>
            <a:r>
              <a:rPr kumimoji="1" lang="ja-JP" altLang="en-US" sz="1200" dirty="0">
                <a:solidFill>
                  <a:srgbClr val="FF0000"/>
                </a:solidFill>
                <a:latin typeface="BIZ UDPゴシック" panose="020B0400000000000000" pitchFamily="50" charset="-128"/>
                <a:ea typeface="BIZ UDPゴシック" panose="020B0400000000000000" pitchFamily="50" charset="-128"/>
              </a:rPr>
              <a:t>２回目以降ログイン用</a:t>
            </a:r>
          </a:p>
        </p:txBody>
      </p:sp>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39" name="図 38">
            <a:extLst>
              <a:ext uri="{FF2B5EF4-FFF2-40B4-BE49-F238E27FC236}">
                <a16:creationId xmlns:a16="http://schemas.microsoft.com/office/drawing/2014/main" id="{29066B77-5747-9CB1-C497-CBB3627B7F87}"/>
              </a:ext>
            </a:extLst>
          </p:cNvPr>
          <p:cNvPicPr>
            <a:picLocks noChangeAspect="1"/>
          </p:cNvPicPr>
          <p:nvPr/>
        </p:nvPicPr>
        <p:blipFill rotWithShape="1">
          <a:blip r:embed="rId6"/>
          <a:srcRect t="3320"/>
          <a:stretch/>
        </p:blipFill>
        <p:spPr>
          <a:xfrm>
            <a:off x="1323348" y="3027352"/>
            <a:ext cx="5281072" cy="3501465"/>
          </a:xfrm>
          <a:prstGeom prst="rect">
            <a:avLst/>
          </a:prstGeom>
          <a:ln>
            <a:solidFill>
              <a:schemeClr val="tx1"/>
            </a:solidFill>
          </a:ln>
        </p:spPr>
      </p:pic>
      <p:sp>
        <p:nvSpPr>
          <p:cNvPr id="42" name="テキスト ボックス 41">
            <a:extLst>
              <a:ext uri="{FF2B5EF4-FFF2-40B4-BE49-F238E27FC236}">
                <a16:creationId xmlns:a16="http://schemas.microsoft.com/office/drawing/2014/main" id="{91B6939E-8B9B-F2AE-D6B0-6B3F13E6185C}"/>
              </a:ext>
            </a:extLst>
          </p:cNvPr>
          <p:cNvSpPr txBox="1"/>
          <p:nvPr/>
        </p:nvSpPr>
        <p:spPr>
          <a:xfrm>
            <a:off x="6246087" y="5065197"/>
            <a:ext cx="4254440" cy="461665"/>
          </a:xfrm>
          <a:prstGeom prst="rect">
            <a:avLst/>
          </a:prstGeom>
          <a:solidFill>
            <a:schemeClr val="bg1"/>
          </a:solidFill>
          <a:ln w="19050">
            <a:solidFill>
              <a:srgbClr val="FF0000"/>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は分かるがパスワードを忘れた場合は、こちらをクリック⇒</a:t>
            </a:r>
            <a:r>
              <a:rPr kumimoji="1" lang="en-US" altLang="ja-JP" sz="1200" dirty="0">
                <a:latin typeface="BIZ UDPゴシック" panose="020B0400000000000000" pitchFamily="50" charset="-128"/>
                <a:ea typeface="BIZ UDPゴシック" panose="020B0400000000000000" pitchFamily="50" charset="-128"/>
              </a:rPr>
              <a:t>P6</a:t>
            </a:r>
            <a:r>
              <a:rPr kumimoji="1" lang="ja-JP" altLang="en-US" sz="1200" dirty="0">
                <a:latin typeface="BIZ UDPゴシック" panose="020B0400000000000000" pitchFamily="50" charset="-128"/>
                <a:ea typeface="BIZ UDPゴシック" panose="020B0400000000000000" pitchFamily="50" charset="-128"/>
              </a:rPr>
              <a:t>参照</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43" name="直線コネクタ 42">
            <a:extLst>
              <a:ext uri="{FF2B5EF4-FFF2-40B4-BE49-F238E27FC236}">
                <a16:creationId xmlns:a16="http://schemas.microsoft.com/office/drawing/2014/main" id="{5FA60D33-270D-1299-05E2-BD55998C8E83}"/>
              </a:ext>
            </a:extLst>
          </p:cNvPr>
          <p:cNvCxnSpPr>
            <a:cxnSpLocks/>
            <a:stCxn id="44" idx="3"/>
            <a:endCxn id="42" idx="1"/>
          </p:cNvCxnSpPr>
          <p:nvPr/>
        </p:nvCxnSpPr>
        <p:spPr>
          <a:xfrm>
            <a:off x="5113146" y="4543401"/>
            <a:ext cx="1132941" cy="752629"/>
          </a:xfrm>
          <a:prstGeom prst="line">
            <a:avLst/>
          </a:prstGeom>
          <a:ln w="19050">
            <a:solidFill>
              <a:srgbClr val="FF0000"/>
            </a:solidFill>
            <a:headEnd type="triangle" w="lg" len="med"/>
            <a:tailEnd type="non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45E9DA57-115A-A546-153C-8C0322586713}"/>
              </a:ext>
            </a:extLst>
          </p:cNvPr>
          <p:cNvSpPr/>
          <p:nvPr/>
        </p:nvSpPr>
        <p:spPr>
          <a:xfrm>
            <a:off x="3381060" y="4480913"/>
            <a:ext cx="1732086" cy="124976"/>
          </a:xfrm>
          <a:prstGeom prst="rect">
            <a:avLst/>
          </a:prstGeom>
          <a:noFill/>
          <a:ln w="190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5" name="正方形/長方形 44">
            <a:extLst>
              <a:ext uri="{FF2B5EF4-FFF2-40B4-BE49-F238E27FC236}">
                <a16:creationId xmlns:a16="http://schemas.microsoft.com/office/drawing/2014/main" id="{2EAB8886-6EA3-0C2E-8831-F3CCB297207F}"/>
              </a:ext>
            </a:extLst>
          </p:cNvPr>
          <p:cNvSpPr/>
          <p:nvPr/>
        </p:nvSpPr>
        <p:spPr>
          <a:xfrm>
            <a:off x="3381060" y="4605889"/>
            <a:ext cx="1732086" cy="124976"/>
          </a:xfrm>
          <a:prstGeom prst="rect">
            <a:avLst/>
          </a:prstGeom>
          <a:noFill/>
          <a:ln w="190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46" name="テキスト ボックス 45">
            <a:extLst>
              <a:ext uri="{FF2B5EF4-FFF2-40B4-BE49-F238E27FC236}">
                <a16:creationId xmlns:a16="http://schemas.microsoft.com/office/drawing/2014/main" id="{C36A55FD-74BD-A3FC-3BE7-08E78C96BF51}"/>
              </a:ext>
            </a:extLst>
          </p:cNvPr>
          <p:cNvSpPr txBox="1"/>
          <p:nvPr/>
        </p:nvSpPr>
        <p:spPr>
          <a:xfrm>
            <a:off x="6246086" y="5843667"/>
            <a:ext cx="4254441" cy="276999"/>
          </a:xfrm>
          <a:prstGeom prst="rect">
            <a:avLst/>
          </a:prstGeom>
          <a:solidFill>
            <a:schemeClr val="bg1"/>
          </a:solidFill>
          <a:ln w="19050">
            <a:solidFill>
              <a:srgbClr val="FF0000"/>
            </a:solidFill>
          </a:ln>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ユーザー</a:t>
            </a:r>
            <a:r>
              <a:rPr kumimoji="1" lang="en-US" altLang="ja-JP" sz="1200" dirty="0">
                <a:latin typeface="BIZ UDPゴシック" panose="020B0400000000000000" pitchFamily="50" charset="-128"/>
                <a:ea typeface="BIZ UDPゴシック" panose="020B0400000000000000" pitchFamily="50" charset="-128"/>
              </a:rPr>
              <a:t>ID</a:t>
            </a:r>
            <a:r>
              <a:rPr kumimoji="1" lang="ja-JP" altLang="en-US" sz="1200" dirty="0">
                <a:latin typeface="BIZ UDPゴシック" panose="020B0400000000000000" pitchFamily="50" charset="-128"/>
                <a:ea typeface="BIZ UDPゴシック" panose="020B0400000000000000" pitchFamily="50" charset="-128"/>
              </a:rPr>
              <a:t>を忘れた場合は、こちらをクリック⇒</a:t>
            </a:r>
            <a:r>
              <a:rPr kumimoji="1" lang="en-US" altLang="ja-JP" sz="1200" dirty="0">
                <a:latin typeface="BIZ UDPゴシック" panose="020B0400000000000000" pitchFamily="50" charset="-128"/>
                <a:ea typeface="BIZ UDPゴシック" panose="020B0400000000000000" pitchFamily="50" charset="-128"/>
              </a:rPr>
              <a:t>P4</a:t>
            </a:r>
            <a:r>
              <a:rPr kumimoji="1" lang="ja-JP" altLang="en-US" sz="1200" dirty="0">
                <a:latin typeface="BIZ UDPゴシック" panose="020B0400000000000000" pitchFamily="50" charset="-128"/>
                <a:ea typeface="BIZ UDPゴシック" panose="020B0400000000000000" pitchFamily="50" charset="-128"/>
              </a:rPr>
              <a:t>参照</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47" name="直線コネクタ 46">
            <a:extLst>
              <a:ext uri="{FF2B5EF4-FFF2-40B4-BE49-F238E27FC236}">
                <a16:creationId xmlns:a16="http://schemas.microsoft.com/office/drawing/2014/main" id="{ADAB1BB0-3B86-D27D-0A34-3768D4E46256}"/>
              </a:ext>
            </a:extLst>
          </p:cNvPr>
          <p:cNvCxnSpPr>
            <a:cxnSpLocks/>
            <a:endCxn id="46" idx="1"/>
          </p:cNvCxnSpPr>
          <p:nvPr/>
        </p:nvCxnSpPr>
        <p:spPr>
          <a:xfrm>
            <a:off x="5113145" y="4730865"/>
            <a:ext cx="1132941" cy="1251302"/>
          </a:xfrm>
          <a:prstGeom prst="line">
            <a:avLst/>
          </a:prstGeom>
          <a:ln w="19050">
            <a:solidFill>
              <a:srgbClr val="FF0000"/>
            </a:solidFill>
            <a:headEnd type="triangle" w="lg" len="med"/>
          </a:ln>
        </p:spPr>
        <p:style>
          <a:lnRef idx="1">
            <a:schemeClr val="accent1"/>
          </a:lnRef>
          <a:fillRef idx="0">
            <a:schemeClr val="accent1"/>
          </a:fillRef>
          <a:effectRef idx="0">
            <a:schemeClr val="accent1"/>
          </a:effectRef>
          <a:fontRef idx="minor">
            <a:schemeClr val="tx1"/>
          </a:fontRef>
        </p:style>
      </p:cxnSp>
      <p:sp>
        <p:nvSpPr>
          <p:cNvPr id="48" name="スライド番号プレースホルダー 1">
            <a:extLst>
              <a:ext uri="{FF2B5EF4-FFF2-40B4-BE49-F238E27FC236}">
                <a16:creationId xmlns:a16="http://schemas.microsoft.com/office/drawing/2014/main" id="{2F344B5A-191D-1B1B-B679-E2BE1530F006}"/>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3</a:t>
            </a:fld>
            <a:endParaRPr kumimoji="1" lang="ja-JP" altLang="en-US" sz="900" dirty="0"/>
          </a:p>
        </p:txBody>
      </p:sp>
    </p:spTree>
    <p:extLst>
      <p:ext uri="{BB962C8B-B14F-4D97-AF65-F5344CB8AC3E}">
        <p14:creationId xmlns:p14="http://schemas.microsoft.com/office/powerpoint/2010/main" val="3753756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四角形: 角を丸くする 33">
            <a:extLst>
              <a:ext uri="{FF2B5EF4-FFF2-40B4-BE49-F238E27FC236}">
                <a16:creationId xmlns:a16="http://schemas.microsoft.com/office/drawing/2014/main" id="{F94FB0F6-52A9-A463-1E63-5C004F34734F}"/>
              </a:ext>
            </a:extLst>
          </p:cNvPr>
          <p:cNvSpPr/>
          <p:nvPr/>
        </p:nvSpPr>
        <p:spPr>
          <a:xfrm>
            <a:off x="4127508" y="2965010"/>
            <a:ext cx="2856634" cy="1562100"/>
          </a:xfrm>
          <a:prstGeom prst="roundRect">
            <a:avLst/>
          </a:prstGeom>
          <a:solidFill>
            <a:schemeClr val="bg1">
              <a:lumMod val="7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E59089C8-215F-2848-7F61-315BBABB365B}"/>
              </a:ext>
            </a:extLst>
          </p:cNvPr>
          <p:cNvPicPr>
            <a:picLocks noChangeAspect="1"/>
          </p:cNvPicPr>
          <p:nvPr/>
        </p:nvPicPr>
        <p:blipFill>
          <a:blip r:embed="rId3"/>
          <a:stretch>
            <a:fillRect/>
          </a:stretch>
        </p:blipFill>
        <p:spPr>
          <a:xfrm>
            <a:off x="7378942" y="1650725"/>
            <a:ext cx="3774409" cy="3551098"/>
          </a:xfrm>
          <a:prstGeom prst="rect">
            <a:avLst/>
          </a:prstGeom>
          <a:ln>
            <a:solidFill>
              <a:schemeClr val="tx1"/>
            </a:solidFill>
          </a:ln>
        </p:spPr>
      </p:pic>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a:t>
            </a:r>
            <a:r>
              <a:rPr lang="ja-JP" altLang="en-US" sz="1350" dirty="0">
                <a:latin typeface="BIZ UDPゴシック" panose="020B0400000000000000" pitchFamily="50" charset="-128"/>
                <a:ea typeface="BIZ UDPゴシック" panose="020B0400000000000000" pitchFamily="50" charset="-128"/>
              </a:rPr>
              <a:t>３　「ユーザー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を忘れた方はこちら」をクリックすると、本人確認のため、下記の画面が表示されます。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すべての項目を入力し「ユーザー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確認メール送信」ボタンをクリックします。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7714979"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※ID</a:t>
            </a:r>
            <a:r>
              <a:rPr lang="ja-JP" altLang="en-US" sz="2800" b="1" dirty="0">
                <a:latin typeface="BIZ UDPゴシック" panose="020B0400000000000000" pitchFamily="50" charset="-128"/>
                <a:ea typeface="BIZ UDPゴシック" panose="020B0400000000000000" pitchFamily="50" charset="-128"/>
              </a:rPr>
              <a:t>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20" name="四角形: 角を丸くする 20">
            <a:extLst>
              <a:ext uri="{FF2B5EF4-FFF2-40B4-BE49-F238E27FC236}">
                <a16:creationId xmlns:a16="http://schemas.microsoft.com/office/drawing/2014/main" id="{DFCBB6C7-A148-6F08-CF8C-C9E282090AF7}"/>
              </a:ext>
            </a:extLst>
          </p:cNvPr>
          <p:cNvSpPr/>
          <p:nvPr/>
        </p:nvSpPr>
        <p:spPr>
          <a:xfrm>
            <a:off x="7659977" y="4007005"/>
            <a:ext cx="3266495" cy="311372"/>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21" name="直線矢印コネクタ 20">
            <a:extLst>
              <a:ext uri="{FF2B5EF4-FFF2-40B4-BE49-F238E27FC236}">
                <a16:creationId xmlns:a16="http://schemas.microsoft.com/office/drawing/2014/main" id="{FF69B5CC-FC5D-55B5-85DE-9AB9F1F936BE}"/>
              </a:ext>
            </a:extLst>
          </p:cNvPr>
          <p:cNvCxnSpPr>
            <a:cxnSpLocks/>
            <a:stCxn id="22" idx="3"/>
            <a:endCxn id="20" idx="1"/>
          </p:cNvCxnSpPr>
          <p:nvPr/>
        </p:nvCxnSpPr>
        <p:spPr>
          <a:xfrm flipV="1">
            <a:off x="6452980" y="4162691"/>
            <a:ext cx="1206997" cy="1680280"/>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2F7F8224-6D6A-A2D7-4324-87E58F6BBF72}"/>
              </a:ext>
            </a:extLst>
          </p:cNvPr>
          <p:cNvSpPr txBox="1"/>
          <p:nvPr/>
        </p:nvSpPr>
        <p:spPr>
          <a:xfrm>
            <a:off x="923400" y="5335139"/>
            <a:ext cx="5529580" cy="1015663"/>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氏名をひらがなまたはカタカナ（半角・全角）で入力</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苗字と名前の間のスペースは有・無　どちらでも認証可能</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濁音・半濁音・拗音・促音については清音と同一視します。</a:t>
            </a:r>
            <a:endParaRPr lang="en-US" altLang="ja-JP" sz="1200" dirty="0">
              <a:latin typeface="BIZ UDPゴシック" panose="020B0400000000000000" pitchFamily="50" charset="-128"/>
              <a:ea typeface="BIZ UDPゴシック" panose="020B0400000000000000" pitchFamily="50" charset="-128"/>
            </a:endParaRPr>
          </a:p>
          <a:p>
            <a:r>
              <a:rPr lang="ja-JP" altLang="en-US" sz="1200" dirty="0">
                <a:latin typeface="BIZ UDPゴシック" panose="020B0400000000000000" pitchFamily="50" charset="-128"/>
                <a:ea typeface="BIZ UDPゴシック" panose="020B0400000000000000" pitchFamily="50" charset="-128"/>
              </a:rPr>
              <a:t>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例）ケンポ　ショウコ様の場合</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ショウコ」「ケン</a:t>
            </a:r>
            <a:r>
              <a:rPr lang="ja-JP" altLang="en-US" sz="1200" dirty="0">
                <a:solidFill>
                  <a:srgbClr val="FF0000"/>
                </a:solidFill>
                <a:latin typeface="BIZ UDPゴシック" panose="020B0400000000000000" pitchFamily="50" charset="-128"/>
                <a:ea typeface="BIZ UDPゴシック" panose="020B0400000000000000" pitchFamily="50" charset="-128"/>
              </a:rPr>
              <a:t>ホ</a:t>
            </a:r>
            <a:r>
              <a:rPr lang="ja-JP" altLang="en-US" sz="1200" dirty="0">
                <a:latin typeface="BIZ UDPゴシック" panose="020B0400000000000000" pitchFamily="50" charset="-128"/>
                <a:ea typeface="BIZ UDPゴシック" panose="020B0400000000000000" pitchFamily="50" charset="-128"/>
              </a:rPr>
              <a:t>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a:t>
            </a:r>
            <a:br>
              <a:rPr lang="en-US" altLang="ja-JP" sz="1200" dirty="0">
                <a:latin typeface="BIZ UDPゴシック" panose="020B0400000000000000" pitchFamily="50" charset="-128"/>
                <a:ea typeface="BIZ UDPゴシック" panose="020B0400000000000000" pitchFamily="50" charset="-128"/>
              </a:rPr>
            </a:br>
            <a:r>
              <a:rPr lang="ja-JP" altLang="en-US" sz="1200" dirty="0">
                <a:latin typeface="BIZ UDPゴシック" panose="020B0400000000000000" pitchFamily="50" charset="-128"/>
                <a:ea typeface="BIZ UDPゴシック" panose="020B0400000000000000" pitchFamily="50" charset="-128"/>
              </a:rPr>
              <a:t>　　　　　「ケンポ　シ</a:t>
            </a:r>
            <a:r>
              <a:rPr lang="ja-JP" altLang="en-US" sz="1200" dirty="0">
                <a:solidFill>
                  <a:srgbClr val="FF0000"/>
                </a:solidFill>
                <a:latin typeface="BIZ UDPゴシック" panose="020B0400000000000000" pitchFamily="50" charset="-128"/>
                <a:ea typeface="BIZ UDPゴシック" panose="020B0400000000000000" pitchFamily="50" charset="-128"/>
              </a:rPr>
              <a:t>ヨ</a:t>
            </a:r>
            <a:r>
              <a:rPr lang="ja-JP" altLang="en-US" sz="1200" dirty="0">
                <a:latin typeface="BIZ UDPゴシック" panose="020B0400000000000000" pitchFamily="50" charset="-128"/>
                <a:ea typeface="BIZ UDPゴシック" panose="020B0400000000000000" pitchFamily="50" charset="-128"/>
              </a:rPr>
              <a:t>ウコ」　　　どれを入力しても認証が可能です。</a:t>
            </a:r>
            <a:endParaRPr lang="en-US" altLang="ja-JP" sz="1200" dirty="0">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C323B08E-D261-95E0-8A6E-0891654004D1}"/>
              </a:ext>
            </a:extLst>
          </p:cNvPr>
          <p:cNvSpPr txBox="1"/>
          <p:nvPr/>
        </p:nvSpPr>
        <p:spPr>
          <a:xfrm>
            <a:off x="975495" y="1818704"/>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保険者指定コードは「</a:t>
            </a:r>
            <a:r>
              <a:rPr lang="en-US" altLang="ja-JP" sz="1200" b="1" dirty="0">
                <a:solidFill>
                  <a:srgbClr val="FF0000"/>
                </a:solidFill>
                <a:latin typeface="BIZ UDPゴシック" panose="020B0400000000000000" pitchFamily="50" charset="-128"/>
                <a:ea typeface="BIZ UDPゴシック" panose="020B0400000000000000" pitchFamily="50" charset="-128"/>
              </a:rPr>
              <a:t>hoya</a:t>
            </a:r>
            <a:r>
              <a:rPr lang="ja-JP" altLang="en-US" sz="1200" dirty="0">
                <a:latin typeface="BIZ UDPゴシック" panose="020B0400000000000000" pitchFamily="50" charset="-128"/>
                <a:ea typeface="BIZ UDPゴシック" panose="020B0400000000000000" pitchFamily="50" charset="-128"/>
              </a:rPr>
              <a:t>」を入力</a:t>
            </a:r>
            <a:endParaRPr lang="en-US" altLang="ja-JP" sz="1200" dirty="0">
              <a:latin typeface="BIZ UDPゴシック" panose="020B0400000000000000" pitchFamily="50" charset="-128"/>
              <a:ea typeface="BIZ UDPゴシック" panose="020B0400000000000000" pitchFamily="50" charset="-128"/>
            </a:endParaRPr>
          </a:p>
        </p:txBody>
      </p:sp>
      <p:cxnSp>
        <p:nvCxnSpPr>
          <p:cNvPr id="26" name="直線矢印コネクタ 25">
            <a:extLst>
              <a:ext uri="{FF2B5EF4-FFF2-40B4-BE49-F238E27FC236}">
                <a16:creationId xmlns:a16="http://schemas.microsoft.com/office/drawing/2014/main" id="{FAEF065F-3947-561A-354B-06C1367C7CA8}"/>
              </a:ext>
            </a:extLst>
          </p:cNvPr>
          <p:cNvCxnSpPr>
            <a:cxnSpLocks/>
            <a:stCxn id="25" idx="3"/>
            <a:endCxn id="28" idx="1"/>
          </p:cNvCxnSpPr>
          <p:nvPr/>
        </p:nvCxnSpPr>
        <p:spPr>
          <a:xfrm>
            <a:off x="6498446" y="1957204"/>
            <a:ext cx="1134454" cy="1091112"/>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8" name="四角形: 角を丸くする 38">
            <a:extLst>
              <a:ext uri="{FF2B5EF4-FFF2-40B4-BE49-F238E27FC236}">
                <a16:creationId xmlns:a16="http://schemas.microsoft.com/office/drawing/2014/main" id="{C12EB39F-5F8F-FD76-844E-1BAD01FD572B}"/>
              </a:ext>
            </a:extLst>
          </p:cNvPr>
          <p:cNvSpPr/>
          <p:nvPr/>
        </p:nvSpPr>
        <p:spPr>
          <a:xfrm>
            <a:off x="7632900" y="2894422"/>
            <a:ext cx="3266497" cy="307787"/>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cxnSp>
        <p:nvCxnSpPr>
          <p:cNvPr id="29" name="直線矢印コネクタ 28">
            <a:extLst>
              <a:ext uri="{FF2B5EF4-FFF2-40B4-BE49-F238E27FC236}">
                <a16:creationId xmlns:a16="http://schemas.microsoft.com/office/drawing/2014/main" id="{79A93455-A946-BD36-B024-CCE7B8E0EB10}"/>
              </a:ext>
            </a:extLst>
          </p:cNvPr>
          <p:cNvCxnSpPr>
            <a:cxnSpLocks/>
            <a:endCxn id="30" idx="1"/>
          </p:cNvCxnSpPr>
          <p:nvPr/>
        </p:nvCxnSpPr>
        <p:spPr>
          <a:xfrm>
            <a:off x="6498446" y="2508457"/>
            <a:ext cx="1134454" cy="928076"/>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0" name="四角形: 角を丸くする 33">
            <a:extLst>
              <a:ext uri="{FF2B5EF4-FFF2-40B4-BE49-F238E27FC236}">
                <a16:creationId xmlns:a16="http://schemas.microsoft.com/office/drawing/2014/main" id="{294943F4-8991-9D59-89F7-7E7ADEA553BE}"/>
              </a:ext>
            </a:extLst>
          </p:cNvPr>
          <p:cNvSpPr/>
          <p:nvPr/>
        </p:nvSpPr>
        <p:spPr>
          <a:xfrm>
            <a:off x="7632900" y="3195458"/>
            <a:ext cx="3266496" cy="482150"/>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31" name="四角形: 角を丸くする 39">
            <a:extLst>
              <a:ext uri="{FF2B5EF4-FFF2-40B4-BE49-F238E27FC236}">
                <a16:creationId xmlns:a16="http://schemas.microsoft.com/office/drawing/2014/main" id="{22CBFA8F-FFD9-F941-01A8-B157BB04C60B}"/>
              </a:ext>
            </a:extLst>
          </p:cNvPr>
          <p:cNvSpPr/>
          <p:nvPr/>
        </p:nvSpPr>
        <p:spPr>
          <a:xfrm>
            <a:off x="7659977" y="3731726"/>
            <a:ext cx="3266495" cy="22349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3A450072-327B-4F05-183D-C8274029DFD2}"/>
              </a:ext>
            </a:extLst>
          </p:cNvPr>
          <p:cNvSpPr txBox="1"/>
          <p:nvPr/>
        </p:nvSpPr>
        <p:spPr>
          <a:xfrm>
            <a:off x="930030" y="4742473"/>
            <a:ext cx="5522951" cy="276999"/>
          </a:xfrm>
          <a:prstGeom prst="rect">
            <a:avLst/>
          </a:prstGeom>
          <a:noFill/>
          <a:ln w="19050">
            <a:solidFill>
              <a:schemeClr val="accent1"/>
            </a:solidFill>
          </a:ln>
        </p:spPr>
        <p:txBody>
          <a:bodyPr wrap="square" rtlCol="0" anchor="ctr">
            <a:spAutoFit/>
          </a:bodyPr>
          <a:lstStyle/>
          <a:p>
            <a:r>
              <a:rPr lang="ja-JP" altLang="en-US" sz="1200" b="1" dirty="0">
                <a:solidFill>
                  <a:srgbClr val="FF0000"/>
                </a:solidFill>
                <a:latin typeface="BIZ UDPゴシック" panose="020B0400000000000000" pitchFamily="50" charset="-128"/>
                <a:ea typeface="BIZ UDPゴシック" panose="020B0400000000000000" pitchFamily="50" charset="-128"/>
              </a:rPr>
              <a:t>被保険者の</a:t>
            </a:r>
            <a:r>
              <a:rPr lang="ja-JP" altLang="en-US" sz="1200" dirty="0">
                <a:latin typeface="BIZ UDPゴシック" panose="020B0400000000000000" pitchFamily="50" charset="-128"/>
                <a:ea typeface="BIZ UDPゴシック" panose="020B0400000000000000" pitchFamily="50" charset="-128"/>
              </a:rPr>
              <a:t>生年月日をプルダウンより選択</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33" name="直線矢印コネクタ 32">
            <a:extLst>
              <a:ext uri="{FF2B5EF4-FFF2-40B4-BE49-F238E27FC236}">
                <a16:creationId xmlns:a16="http://schemas.microsoft.com/office/drawing/2014/main" id="{FAA19FB6-2A09-2445-BF2E-536909CD4F4E}"/>
              </a:ext>
            </a:extLst>
          </p:cNvPr>
          <p:cNvCxnSpPr>
            <a:cxnSpLocks/>
            <a:stCxn id="32" idx="3"/>
            <a:endCxn id="31" idx="1"/>
          </p:cNvCxnSpPr>
          <p:nvPr/>
        </p:nvCxnSpPr>
        <p:spPr>
          <a:xfrm flipV="1">
            <a:off x="6452981" y="3843476"/>
            <a:ext cx="1206996" cy="1037497"/>
          </a:xfrm>
          <a:prstGeom prst="straightConnector1">
            <a:avLst/>
          </a:prstGeom>
          <a:ln w="190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52" name="スライド番号プレースホルダー 1">
            <a:extLst>
              <a:ext uri="{FF2B5EF4-FFF2-40B4-BE49-F238E27FC236}">
                <a16:creationId xmlns:a16="http://schemas.microsoft.com/office/drawing/2014/main" id="{7ED9755E-C2CA-9FAE-56AD-08C9FDC95374}"/>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4</a:t>
            </a:fld>
            <a:endParaRPr kumimoji="1" lang="ja-JP" altLang="en-US" sz="900" dirty="0"/>
          </a:p>
        </p:txBody>
      </p:sp>
      <p:sp>
        <p:nvSpPr>
          <p:cNvPr id="47" name="テキスト ボックス 46">
            <a:extLst>
              <a:ext uri="{FF2B5EF4-FFF2-40B4-BE49-F238E27FC236}">
                <a16:creationId xmlns:a16="http://schemas.microsoft.com/office/drawing/2014/main" id="{A7A23856-2B92-EDB5-21A5-02819B54A39F}"/>
              </a:ext>
            </a:extLst>
          </p:cNvPr>
          <p:cNvSpPr txBox="1"/>
          <p:nvPr/>
        </p:nvSpPr>
        <p:spPr>
          <a:xfrm>
            <a:off x="975495" y="2369957"/>
            <a:ext cx="5522951" cy="276999"/>
          </a:xfrm>
          <a:prstGeom prst="rect">
            <a:avLst/>
          </a:prstGeom>
          <a:noFill/>
          <a:ln w="19050">
            <a:solidFill>
              <a:schemeClr val="accent1"/>
            </a:solidFill>
          </a:ln>
        </p:spPr>
        <p:txBody>
          <a:bodyPr wrap="square" rtlCol="0" anchor="ctr">
            <a:spAutoFit/>
          </a:bodyPr>
          <a:lstStyle/>
          <a:p>
            <a:r>
              <a:rPr lang="ja-JP" altLang="en-US" sz="1200" dirty="0">
                <a:latin typeface="BIZ UDPゴシック" panose="020B0400000000000000" pitchFamily="50" charset="-128"/>
                <a:ea typeface="BIZ UDPゴシック" panose="020B0400000000000000" pitchFamily="50" charset="-128"/>
              </a:rPr>
              <a:t>記号・番号を入力　</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記号・番号は以下から確認できます</a:t>
            </a:r>
            <a:endParaRPr lang="en-US" altLang="ja-JP" sz="1200" dirty="0">
              <a:latin typeface="BIZ UDPゴシック" panose="020B0400000000000000" pitchFamily="50" charset="-128"/>
              <a:ea typeface="BIZ UDPゴシック" panose="020B0400000000000000" pitchFamily="50" charset="-128"/>
            </a:endParaRPr>
          </a:p>
        </p:txBody>
      </p:sp>
      <p:grpSp>
        <p:nvGrpSpPr>
          <p:cNvPr id="48" name="グループ化 47">
            <a:extLst>
              <a:ext uri="{FF2B5EF4-FFF2-40B4-BE49-F238E27FC236}">
                <a16:creationId xmlns:a16="http://schemas.microsoft.com/office/drawing/2014/main" id="{6D96D924-092F-2DB3-C8B1-4B4CEE640B84}"/>
              </a:ext>
            </a:extLst>
          </p:cNvPr>
          <p:cNvGrpSpPr/>
          <p:nvPr/>
        </p:nvGrpSpPr>
        <p:grpSpPr>
          <a:xfrm>
            <a:off x="211554" y="3140623"/>
            <a:ext cx="6438564" cy="1307500"/>
            <a:chOff x="517131" y="5064689"/>
            <a:chExt cx="6495337" cy="1341930"/>
          </a:xfrm>
        </p:grpSpPr>
        <p:sp>
          <p:nvSpPr>
            <p:cNvPr id="50" name="四角形: 角を丸くする 49">
              <a:extLst>
                <a:ext uri="{FF2B5EF4-FFF2-40B4-BE49-F238E27FC236}">
                  <a16:creationId xmlns:a16="http://schemas.microsoft.com/office/drawing/2014/main" id="{44C0D02F-A267-B2AB-6026-885F470D1D74}"/>
                </a:ext>
              </a:extLst>
            </p:cNvPr>
            <p:cNvSpPr/>
            <p:nvPr/>
          </p:nvSpPr>
          <p:spPr>
            <a:xfrm>
              <a:off x="4921509" y="5220682"/>
              <a:ext cx="806327" cy="196769"/>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53" name="四角形: 角を丸くする 52">
              <a:extLst>
                <a:ext uri="{FF2B5EF4-FFF2-40B4-BE49-F238E27FC236}">
                  <a16:creationId xmlns:a16="http://schemas.microsoft.com/office/drawing/2014/main" id="{216C0493-3C67-1B0A-B739-DF6EAB9A2D9F}"/>
                </a:ext>
              </a:extLst>
            </p:cNvPr>
            <p:cNvSpPr/>
            <p:nvPr/>
          </p:nvSpPr>
          <p:spPr>
            <a:xfrm>
              <a:off x="5763047" y="5224164"/>
              <a:ext cx="932355" cy="196768"/>
            </a:xfrm>
            <a:prstGeom prst="round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a:latin typeface="BIZ UDPゴシック" panose="020B0400000000000000" pitchFamily="50" charset="-128"/>
                <a:ea typeface="BIZ UDPゴシック" panose="020B0400000000000000" pitchFamily="50" charset="-128"/>
              </a:endParaRPr>
            </a:p>
          </p:txBody>
        </p:sp>
        <p:sp>
          <p:nvSpPr>
            <p:cNvPr id="54" name="吹き出し: 四角形 53">
              <a:extLst>
                <a:ext uri="{FF2B5EF4-FFF2-40B4-BE49-F238E27FC236}">
                  <a16:creationId xmlns:a16="http://schemas.microsoft.com/office/drawing/2014/main" id="{3FB9469D-0272-2706-FDB1-675222550079}"/>
                </a:ext>
              </a:extLst>
            </p:cNvPr>
            <p:cNvSpPr/>
            <p:nvPr/>
          </p:nvSpPr>
          <p:spPr>
            <a:xfrm>
              <a:off x="5110734" y="5597186"/>
              <a:ext cx="758536" cy="303794"/>
            </a:xfrm>
            <a:prstGeom prst="wedgeRectCallout">
              <a:avLst>
                <a:gd name="adj1" fmla="val -20916"/>
                <a:gd name="adj2" fmla="val -16022"/>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900" dirty="0">
                  <a:latin typeface="BIZ UDPゴシック" panose="020B0400000000000000" pitchFamily="50" charset="-128"/>
                  <a:ea typeface="BIZ UDPゴシック" panose="020B0400000000000000" pitchFamily="50" charset="-128"/>
                </a:rPr>
                <a:t>記号</a:t>
              </a:r>
              <a:endParaRPr lang="en-US" altLang="ja-JP" sz="900"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
          <p:nvSpPr>
            <p:cNvPr id="55" name="吹き出し: 四角形 54">
              <a:extLst>
                <a:ext uri="{FF2B5EF4-FFF2-40B4-BE49-F238E27FC236}">
                  <a16:creationId xmlns:a16="http://schemas.microsoft.com/office/drawing/2014/main" id="{261178C6-90E9-6C39-7B33-6BCC95F3C797}"/>
                </a:ext>
              </a:extLst>
            </p:cNvPr>
            <p:cNvSpPr/>
            <p:nvPr/>
          </p:nvSpPr>
          <p:spPr>
            <a:xfrm>
              <a:off x="6253932" y="5597186"/>
              <a:ext cx="758536" cy="303794"/>
            </a:xfrm>
            <a:prstGeom prst="wedgeRectCallout">
              <a:avLst>
                <a:gd name="adj1" fmla="val -18176"/>
                <a:gd name="adj2" fmla="val -25143"/>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900" dirty="0">
                  <a:latin typeface="BIZ UDPゴシック" panose="020B0400000000000000" pitchFamily="50" charset="-128"/>
                  <a:ea typeface="BIZ UDPゴシック" panose="020B0400000000000000" pitchFamily="50" charset="-128"/>
                </a:rPr>
                <a:t>番号</a:t>
              </a:r>
              <a:endParaRPr lang="en-US" altLang="ja-JP" sz="900"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cxnSp>
          <p:nvCxnSpPr>
            <p:cNvPr id="56" name="直線矢印コネクタ 55">
              <a:extLst>
                <a:ext uri="{FF2B5EF4-FFF2-40B4-BE49-F238E27FC236}">
                  <a16:creationId xmlns:a16="http://schemas.microsoft.com/office/drawing/2014/main" id="{D9759467-B593-7BE7-4E40-B44F890698EA}"/>
                </a:ext>
              </a:extLst>
            </p:cNvPr>
            <p:cNvCxnSpPr>
              <a:cxnSpLocks/>
            </p:cNvCxnSpPr>
            <p:nvPr/>
          </p:nvCxnSpPr>
          <p:spPr>
            <a:xfrm flipH="1" flipV="1">
              <a:off x="5015947" y="5419073"/>
              <a:ext cx="104737" cy="18422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A18B80A3-3C10-B553-5DD2-7D6FB24D2B6E}"/>
                </a:ext>
              </a:extLst>
            </p:cNvPr>
            <p:cNvCxnSpPr>
              <a:cxnSpLocks/>
            </p:cNvCxnSpPr>
            <p:nvPr/>
          </p:nvCxnSpPr>
          <p:spPr>
            <a:xfrm flipH="1" flipV="1">
              <a:off x="6085519" y="5400418"/>
              <a:ext cx="169719" cy="206819"/>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58" name="Picture 2">
              <a:extLst>
                <a:ext uri="{FF2B5EF4-FFF2-40B4-BE49-F238E27FC236}">
                  <a16:creationId xmlns:a16="http://schemas.microsoft.com/office/drawing/2014/main" id="{E9B74CD8-3EBA-60A4-5D88-BD26469A89C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806" t="2309" r="1934" b="5460"/>
            <a:stretch/>
          </p:blipFill>
          <p:spPr bwMode="auto">
            <a:xfrm>
              <a:off x="517131" y="5064689"/>
              <a:ext cx="2219177" cy="134193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59" name="Picture 8">
              <a:extLst>
                <a:ext uri="{FF2B5EF4-FFF2-40B4-BE49-F238E27FC236}">
                  <a16:creationId xmlns:a16="http://schemas.microsoft.com/office/drawing/2014/main" id="{8507F98D-4D6F-9C1E-E204-1295D98FB5CD}"/>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40647"/>
            <a:stretch/>
          </p:blipFill>
          <p:spPr bwMode="auto">
            <a:xfrm>
              <a:off x="2371438" y="5133428"/>
              <a:ext cx="1327938" cy="127319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60" name="Picture 8">
              <a:extLst>
                <a:ext uri="{FF2B5EF4-FFF2-40B4-BE49-F238E27FC236}">
                  <a16:creationId xmlns:a16="http://schemas.microsoft.com/office/drawing/2014/main" id="{4606D3DF-E755-790B-D3A9-996C7264F8F6}"/>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3396" t="60196" r="-3396" b="-580"/>
            <a:stretch/>
          </p:blipFill>
          <p:spPr bwMode="auto">
            <a:xfrm>
              <a:off x="3141877" y="5568159"/>
              <a:ext cx="1164638" cy="75975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61" name="テキスト ボックス 60">
              <a:extLst>
                <a:ext uri="{FF2B5EF4-FFF2-40B4-BE49-F238E27FC236}">
                  <a16:creationId xmlns:a16="http://schemas.microsoft.com/office/drawing/2014/main" id="{3F6EF018-6DE5-39A6-8DC9-4894DF356DE3}"/>
                </a:ext>
              </a:extLst>
            </p:cNvPr>
            <p:cNvSpPr txBox="1"/>
            <p:nvPr/>
          </p:nvSpPr>
          <p:spPr>
            <a:xfrm>
              <a:off x="920066" y="5511183"/>
              <a:ext cx="1379393" cy="369332"/>
            </a:xfrm>
            <a:prstGeom prst="rect">
              <a:avLst/>
            </a:prstGeom>
            <a:solidFill>
              <a:schemeClr val="bg1"/>
            </a:solid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資格確認書</a:t>
              </a:r>
            </a:p>
          </p:txBody>
        </p:sp>
        <p:sp>
          <p:nvSpPr>
            <p:cNvPr id="62" name="テキスト ボックス 61">
              <a:extLst>
                <a:ext uri="{FF2B5EF4-FFF2-40B4-BE49-F238E27FC236}">
                  <a16:creationId xmlns:a16="http://schemas.microsoft.com/office/drawing/2014/main" id="{C6A5B123-B22D-C5F9-100F-DCCD6BA49AAE}"/>
                </a:ext>
              </a:extLst>
            </p:cNvPr>
            <p:cNvSpPr txBox="1"/>
            <p:nvPr/>
          </p:nvSpPr>
          <p:spPr>
            <a:xfrm>
              <a:off x="2561094" y="5339730"/>
              <a:ext cx="1687421" cy="369332"/>
            </a:xfrm>
            <a:prstGeom prst="rect">
              <a:avLst/>
            </a:prstGeom>
            <a:solidFill>
              <a:schemeClr val="bg1"/>
            </a:solid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マイナポータル</a:t>
              </a:r>
            </a:p>
          </p:txBody>
        </p:sp>
      </p:grpSp>
      <p:sp>
        <p:nvSpPr>
          <p:cNvPr id="35" name="テキスト ボックス 34">
            <a:extLst>
              <a:ext uri="{FF2B5EF4-FFF2-40B4-BE49-F238E27FC236}">
                <a16:creationId xmlns:a16="http://schemas.microsoft.com/office/drawing/2014/main" id="{E8F7508C-9425-9673-7522-4057DE7CAF05}"/>
              </a:ext>
            </a:extLst>
          </p:cNvPr>
          <p:cNvSpPr txBox="1"/>
          <p:nvPr/>
        </p:nvSpPr>
        <p:spPr>
          <a:xfrm>
            <a:off x="4800683" y="4009318"/>
            <a:ext cx="1379393"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保険証</a:t>
            </a:r>
          </a:p>
        </p:txBody>
      </p:sp>
    </p:spTree>
    <p:extLst>
      <p:ext uri="{BB962C8B-B14F-4D97-AF65-F5344CB8AC3E}">
        <p14:creationId xmlns:p14="http://schemas.microsoft.com/office/powerpoint/2010/main" val="1582286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C963320-ABDF-448C-B923-2F11E799AF4C}"/>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1-4</a:t>
            </a:r>
            <a:r>
              <a:rPr lang="ja-JP" altLang="en-US" sz="1350" dirty="0">
                <a:latin typeface="BIZ UDPゴシック" panose="020B0400000000000000" pitchFamily="50" charset="-128"/>
                <a:ea typeface="BIZ UDPゴシック" panose="020B0400000000000000" pitchFamily="50" charset="-128"/>
              </a:rPr>
              <a:t>　登録済みのメールアドレスが表示されますので、確認し、送信ボタンをクリックします。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7714979"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※ID</a:t>
            </a:r>
            <a:r>
              <a:rPr lang="ja-JP" altLang="en-US" sz="2800" b="1" dirty="0">
                <a:latin typeface="BIZ UDPゴシック" panose="020B0400000000000000" pitchFamily="50" charset="-128"/>
                <a:ea typeface="BIZ UDPゴシック" panose="020B0400000000000000" pitchFamily="50" charset="-128"/>
              </a:rPr>
              <a:t>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pic>
        <p:nvPicPr>
          <p:cNvPr id="18" name="図 17">
            <a:extLst>
              <a:ext uri="{FF2B5EF4-FFF2-40B4-BE49-F238E27FC236}">
                <a16:creationId xmlns:a16="http://schemas.microsoft.com/office/drawing/2014/main" id="{D4AF6854-D2C4-3C26-2548-7A9521DF26D4}"/>
              </a:ext>
            </a:extLst>
          </p:cNvPr>
          <p:cNvPicPr>
            <a:picLocks noChangeAspect="1"/>
          </p:cNvPicPr>
          <p:nvPr/>
        </p:nvPicPr>
        <p:blipFill>
          <a:blip r:embed="rId4"/>
          <a:stretch>
            <a:fillRect/>
          </a:stretch>
        </p:blipFill>
        <p:spPr>
          <a:xfrm>
            <a:off x="3692442" y="1347410"/>
            <a:ext cx="3538030" cy="1667096"/>
          </a:xfrm>
          <a:prstGeom prst="rect">
            <a:avLst/>
          </a:prstGeom>
          <a:ln>
            <a:solidFill>
              <a:schemeClr val="tx1"/>
            </a:solidFill>
          </a:ln>
        </p:spPr>
      </p:pic>
      <p:sp>
        <p:nvSpPr>
          <p:cNvPr id="34" name="テキスト ボックス 33">
            <a:extLst>
              <a:ext uri="{FF2B5EF4-FFF2-40B4-BE49-F238E27FC236}">
                <a16:creationId xmlns:a16="http://schemas.microsoft.com/office/drawing/2014/main" id="{57F6ADC2-573F-7E37-BECE-11B294318A95}"/>
              </a:ext>
            </a:extLst>
          </p:cNvPr>
          <p:cNvSpPr txBox="1"/>
          <p:nvPr/>
        </p:nvSpPr>
        <p:spPr>
          <a:xfrm>
            <a:off x="513080" y="3245619"/>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1-5</a:t>
            </a:r>
            <a:r>
              <a:rPr lang="ja-JP" altLang="en-US" sz="1350" dirty="0">
                <a:latin typeface="BIZ UDPゴシック" panose="020B0400000000000000" pitchFamily="50" charset="-128"/>
                <a:ea typeface="BIZ UDPゴシック" panose="020B0400000000000000" pitchFamily="50" charset="-128"/>
              </a:rPr>
              <a:t>　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がメールで送信されますので、ご確認ください。</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pic>
        <p:nvPicPr>
          <p:cNvPr id="15" name="図 14">
            <a:extLst>
              <a:ext uri="{FF2B5EF4-FFF2-40B4-BE49-F238E27FC236}">
                <a16:creationId xmlns:a16="http://schemas.microsoft.com/office/drawing/2014/main" id="{1E849F3D-8AA8-A5DB-CA34-4B4AD0C5E133}"/>
              </a:ext>
            </a:extLst>
          </p:cNvPr>
          <p:cNvPicPr>
            <a:picLocks noChangeAspect="1"/>
          </p:cNvPicPr>
          <p:nvPr/>
        </p:nvPicPr>
        <p:blipFill>
          <a:blip r:embed="rId5"/>
          <a:stretch>
            <a:fillRect/>
          </a:stretch>
        </p:blipFill>
        <p:spPr>
          <a:xfrm>
            <a:off x="3692442" y="3638541"/>
            <a:ext cx="4725397" cy="2901670"/>
          </a:xfrm>
          <a:prstGeom prst="rect">
            <a:avLst/>
          </a:prstGeom>
          <a:ln>
            <a:solidFill>
              <a:schemeClr val="tx1"/>
            </a:solidFill>
          </a:ln>
        </p:spPr>
      </p:pic>
      <p:sp>
        <p:nvSpPr>
          <p:cNvPr id="37" name="スライド番号プレースホルダー 1">
            <a:extLst>
              <a:ext uri="{FF2B5EF4-FFF2-40B4-BE49-F238E27FC236}">
                <a16:creationId xmlns:a16="http://schemas.microsoft.com/office/drawing/2014/main" id="{6070FD52-D06E-82B9-7F1E-C9C964DA9D00}"/>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5</a:t>
            </a:fld>
            <a:endParaRPr kumimoji="1" lang="ja-JP" altLang="en-US" sz="900" dirty="0"/>
          </a:p>
        </p:txBody>
      </p:sp>
      <p:sp>
        <p:nvSpPr>
          <p:cNvPr id="11" name="テキスト ボックス 10">
            <a:extLst>
              <a:ext uri="{FF2B5EF4-FFF2-40B4-BE49-F238E27FC236}">
                <a16:creationId xmlns:a16="http://schemas.microsoft.com/office/drawing/2014/main" id="{8FDF712D-D3FA-AF28-FB89-8ADC0BDCD79F}"/>
              </a:ext>
            </a:extLst>
          </p:cNvPr>
          <p:cNvSpPr txBox="1"/>
          <p:nvPr/>
        </p:nvSpPr>
        <p:spPr>
          <a:xfrm>
            <a:off x="7714991" y="1859646"/>
            <a:ext cx="3963929" cy="684798"/>
          </a:xfrm>
          <a:prstGeom prst="roundRect">
            <a:avLst>
              <a:gd name="adj" fmla="val 9908"/>
            </a:avLst>
          </a:prstGeom>
          <a:noFill/>
          <a:ln w="28575">
            <a:solidFill>
              <a:srgbClr val="FF0000"/>
            </a:solidFill>
          </a:ln>
        </p:spPr>
        <p:txBody>
          <a:bodyPr wrap="square" rtlCol="0" anchor="ctr">
            <a:noAutofit/>
          </a:bodyPr>
          <a:lstStyle/>
          <a:p>
            <a:r>
              <a:rPr kumimoji="1" lang="ja-JP" altLang="en-US" sz="1200" dirty="0">
                <a:latin typeface="BIZ UDPゴシック" panose="020B0400000000000000" pitchFamily="50" charset="-128"/>
                <a:ea typeface="BIZ UDPゴシック" panose="020B0400000000000000" pitchFamily="50" charset="-128"/>
              </a:rPr>
              <a:t>登録済みのメールアドレスが使用できない場合は、健康保険組合様にご相談ください</a:t>
            </a:r>
          </a:p>
        </p:txBody>
      </p:sp>
    </p:spTree>
    <p:extLst>
      <p:ext uri="{BB962C8B-B14F-4D97-AF65-F5344CB8AC3E}">
        <p14:creationId xmlns:p14="http://schemas.microsoft.com/office/powerpoint/2010/main" val="3507713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8659524"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a:t>
            </a:r>
            <a:r>
              <a:rPr lang="ja-JP" altLang="en-US" sz="2800" b="1" dirty="0">
                <a:latin typeface="BIZ UDPゴシック" panose="020B0400000000000000" pitchFamily="50" charset="-128"/>
                <a:ea typeface="BIZ UDPゴシック" panose="020B0400000000000000" pitchFamily="50" charset="-128"/>
              </a:rPr>
              <a:t>パスワードを忘れた場合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34" name="テキスト ボックス 33">
            <a:extLst>
              <a:ext uri="{FF2B5EF4-FFF2-40B4-BE49-F238E27FC236}">
                <a16:creationId xmlns:a16="http://schemas.microsoft.com/office/drawing/2014/main" id="{57F6ADC2-573F-7E37-BECE-11B294318A95}"/>
              </a:ext>
            </a:extLst>
          </p:cNvPr>
          <p:cNvSpPr txBox="1"/>
          <p:nvPr/>
        </p:nvSpPr>
        <p:spPr>
          <a:xfrm>
            <a:off x="528320" y="4479152"/>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1-7</a:t>
            </a:r>
            <a:r>
              <a:rPr lang="ja-JP" altLang="en-US" sz="1350" dirty="0">
                <a:latin typeface="BIZ UDPゴシック" panose="020B0400000000000000" pitchFamily="50" charset="-128"/>
                <a:ea typeface="BIZ UDPゴシック" panose="020B0400000000000000" pitchFamily="50" charset="-128"/>
              </a:rPr>
              <a:t>　登録済みのメールアドレスが表示されますので、確認し、送信ボタンをクリックします。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D90431D8-678D-7B2F-513E-79DE48CD35B3}"/>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1-6</a:t>
            </a:r>
            <a:r>
              <a:rPr lang="ja-JP" altLang="en-US" sz="1350" dirty="0">
                <a:latin typeface="BIZ UDPゴシック" panose="020B0400000000000000" pitchFamily="50" charset="-128"/>
                <a:ea typeface="BIZ UDPゴシック" panose="020B0400000000000000" pitchFamily="50" charset="-128"/>
              </a:rPr>
              <a:t>　「パスワードを忘れた方はこちら」をクリックすると、下記の画面が表示されますので、ユーザー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を入力し、</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「パスワード再設定メールを送信」ボタンをクリックします。</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7EFADE09-1B5B-5D07-01D2-1858392B33CB}"/>
              </a:ext>
            </a:extLst>
          </p:cNvPr>
          <p:cNvPicPr>
            <a:picLocks noChangeAspect="1"/>
          </p:cNvPicPr>
          <p:nvPr/>
        </p:nvPicPr>
        <p:blipFill>
          <a:blip r:embed="rId4"/>
          <a:stretch>
            <a:fillRect/>
          </a:stretch>
        </p:blipFill>
        <p:spPr>
          <a:xfrm>
            <a:off x="3689184" y="1594345"/>
            <a:ext cx="4277442" cy="2733366"/>
          </a:xfrm>
          <a:prstGeom prst="rect">
            <a:avLst/>
          </a:prstGeom>
          <a:ln>
            <a:solidFill>
              <a:schemeClr val="tx1"/>
            </a:solidFill>
          </a:ln>
        </p:spPr>
      </p:pic>
      <p:pic>
        <p:nvPicPr>
          <p:cNvPr id="16" name="図 15">
            <a:extLst>
              <a:ext uri="{FF2B5EF4-FFF2-40B4-BE49-F238E27FC236}">
                <a16:creationId xmlns:a16="http://schemas.microsoft.com/office/drawing/2014/main" id="{034BF562-BE53-7CB7-F304-2931F546FDA3}"/>
              </a:ext>
            </a:extLst>
          </p:cNvPr>
          <p:cNvPicPr>
            <a:picLocks noChangeAspect="1"/>
          </p:cNvPicPr>
          <p:nvPr/>
        </p:nvPicPr>
        <p:blipFill>
          <a:blip r:embed="rId5"/>
          <a:stretch>
            <a:fillRect/>
          </a:stretch>
        </p:blipFill>
        <p:spPr>
          <a:xfrm>
            <a:off x="4079940" y="4881642"/>
            <a:ext cx="3495930" cy="1658049"/>
          </a:xfrm>
          <a:prstGeom prst="rect">
            <a:avLst/>
          </a:prstGeom>
        </p:spPr>
      </p:pic>
      <p:sp>
        <p:nvSpPr>
          <p:cNvPr id="19" name="スライド番号プレースホルダー 1">
            <a:extLst>
              <a:ext uri="{FF2B5EF4-FFF2-40B4-BE49-F238E27FC236}">
                <a16:creationId xmlns:a16="http://schemas.microsoft.com/office/drawing/2014/main" id="{660EC5C0-969C-1438-E00F-C4D7CCE5A354}"/>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6</a:t>
            </a:fld>
            <a:endParaRPr kumimoji="1" lang="ja-JP" altLang="en-US" sz="900" dirty="0"/>
          </a:p>
        </p:txBody>
      </p:sp>
      <p:sp>
        <p:nvSpPr>
          <p:cNvPr id="11" name="テキスト ボックス 10">
            <a:extLst>
              <a:ext uri="{FF2B5EF4-FFF2-40B4-BE49-F238E27FC236}">
                <a16:creationId xmlns:a16="http://schemas.microsoft.com/office/drawing/2014/main" id="{B9EEDBF9-6D34-2AB9-936F-3E2639695E34}"/>
              </a:ext>
            </a:extLst>
          </p:cNvPr>
          <p:cNvSpPr txBox="1"/>
          <p:nvPr/>
        </p:nvSpPr>
        <p:spPr>
          <a:xfrm>
            <a:off x="7730231" y="5273749"/>
            <a:ext cx="3963929" cy="684798"/>
          </a:xfrm>
          <a:prstGeom prst="roundRect">
            <a:avLst>
              <a:gd name="adj" fmla="val 9908"/>
            </a:avLst>
          </a:prstGeom>
          <a:noFill/>
          <a:ln w="28575">
            <a:solidFill>
              <a:srgbClr val="FF0000"/>
            </a:solidFill>
          </a:ln>
        </p:spPr>
        <p:txBody>
          <a:bodyPr wrap="square" rtlCol="0" anchor="ctr">
            <a:noAutofit/>
          </a:bodyPr>
          <a:lstStyle/>
          <a:p>
            <a:r>
              <a:rPr kumimoji="1" lang="ja-JP" altLang="en-US" sz="1200" dirty="0">
                <a:latin typeface="BIZ UDPゴシック" panose="020B0400000000000000" pitchFamily="50" charset="-128"/>
                <a:ea typeface="BIZ UDPゴシック" panose="020B0400000000000000" pitchFamily="50" charset="-128"/>
              </a:rPr>
              <a:t>登録済みのメールアドレスが使用できない場合は、健康保険組合様にご相談ください</a:t>
            </a:r>
          </a:p>
        </p:txBody>
      </p:sp>
    </p:spTree>
    <p:extLst>
      <p:ext uri="{BB962C8B-B14F-4D97-AF65-F5344CB8AC3E}">
        <p14:creationId xmlns:p14="http://schemas.microsoft.com/office/powerpoint/2010/main" val="456958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8659524"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a:t>
            </a:r>
            <a:r>
              <a:rPr lang="ja-JP" altLang="en-US" sz="2800" b="1" dirty="0">
                <a:latin typeface="BIZ UDPゴシック" panose="020B0400000000000000" pitchFamily="50" charset="-128"/>
                <a:ea typeface="BIZ UDPゴシック" panose="020B0400000000000000" pitchFamily="50" charset="-128"/>
              </a:rPr>
              <a:t>パスワードを忘れた場合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10" name="テキスト ボックス 9">
            <a:extLst>
              <a:ext uri="{FF2B5EF4-FFF2-40B4-BE49-F238E27FC236}">
                <a16:creationId xmlns:a16="http://schemas.microsoft.com/office/drawing/2014/main" id="{D90431D8-678D-7B2F-513E-79DE48CD35B3}"/>
              </a:ext>
            </a:extLst>
          </p:cNvPr>
          <p:cNvSpPr txBox="1"/>
          <p:nvPr/>
        </p:nvSpPr>
        <p:spPr>
          <a:xfrm>
            <a:off x="528320" y="95448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a:t>
            </a:r>
            <a:r>
              <a:rPr lang="ja-JP" altLang="en-US" sz="1350" dirty="0">
                <a:latin typeface="BIZ UDPゴシック" panose="020B0400000000000000" pitchFamily="50" charset="-128"/>
                <a:ea typeface="BIZ UDPゴシック" panose="020B0400000000000000" pitchFamily="50" charset="-128"/>
              </a:rPr>
              <a:t>８　パスワード再設定</a:t>
            </a:r>
            <a:r>
              <a:rPr lang="en-US" altLang="ja-JP" sz="1350" dirty="0">
                <a:latin typeface="BIZ UDPゴシック" panose="020B0400000000000000" pitchFamily="50" charset="-128"/>
                <a:ea typeface="BIZ UDPゴシック" panose="020B0400000000000000" pitchFamily="50" charset="-128"/>
              </a:rPr>
              <a:t>URL</a:t>
            </a:r>
            <a:r>
              <a:rPr lang="ja-JP" altLang="en-US" sz="1350" dirty="0">
                <a:latin typeface="BIZ UDPゴシック" panose="020B0400000000000000" pitchFamily="50" charset="-128"/>
                <a:ea typeface="BIZ UDPゴシック" panose="020B0400000000000000" pitchFamily="50" charset="-128"/>
              </a:rPr>
              <a:t>がメールで送信されますので、</a:t>
            </a:r>
            <a:r>
              <a:rPr lang="en-US" altLang="ja-JP" sz="1350" dirty="0">
                <a:latin typeface="BIZ UDPゴシック" panose="020B0400000000000000" pitchFamily="50" charset="-128"/>
                <a:ea typeface="BIZ UDPゴシック" panose="020B0400000000000000" pitchFamily="50" charset="-128"/>
              </a:rPr>
              <a:t>30</a:t>
            </a:r>
            <a:r>
              <a:rPr lang="ja-JP" altLang="en-US" sz="1350" dirty="0">
                <a:latin typeface="BIZ UDPゴシック" panose="020B0400000000000000" pitchFamily="50" charset="-128"/>
                <a:ea typeface="BIZ UDPゴシック" panose="020B0400000000000000" pitchFamily="50" charset="-128"/>
              </a:rPr>
              <a:t>分以内にアクセスしてください。</a:t>
            </a:r>
            <a:endParaRPr lang="en-US" altLang="ja-JP" sz="1350" b="1" dirty="0">
              <a:solidFill>
                <a:srgbClr val="FF0000"/>
              </a:solidFill>
              <a:latin typeface="BIZ UDPゴシック" panose="020B0400000000000000" pitchFamily="50" charset="-128"/>
              <a:ea typeface="BIZ UDPゴシック" panose="020B0400000000000000" pitchFamily="50" charset="-128"/>
            </a:endParaRPr>
          </a:p>
        </p:txBody>
      </p:sp>
      <p:pic>
        <p:nvPicPr>
          <p:cNvPr id="12" name="図 11">
            <a:extLst>
              <a:ext uri="{FF2B5EF4-FFF2-40B4-BE49-F238E27FC236}">
                <a16:creationId xmlns:a16="http://schemas.microsoft.com/office/drawing/2014/main" id="{F8A10D4E-461C-8FF9-784F-7D9B2C49E14D}"/>
              </a:ext>
            </a:extLst>
          </p:cNvPr>
          <p:cNvPicPr>
            <a:picLocks noChangeAspect="1"/>
          </p:cNvPicPr>
          <p:nvPr/>
        </p:nvPicPr>
        <p:blipFill rotWithShape="1">
          <a:blip r:embed="rId4"/>
          <a:srcRect b="23155"/>
          <a:stretch/>
        </p:blipFill>
        <p:spPr>
          <a:xfrm>
            <a:off x="3876675" y="1347409"/>
            <a:ext cx="4668609" cy="2229804"/>
          </a:xfrm>
          <a:prstGeom prst="rect">
            <a:avLst/>
          </a:prstGeom>
          <a:ln>
            <a:solidFill>
              <a:srgbClr val="000000"/>
            </a:solidFill>
          </a:ln>
        </p:spPr>
      </p:pic>
      <p:sp>
        <p:nvSpPr>
          <p:cNvPr id="15" name="スライド番号プレースホルダー 1">
            <a:extLst>
              <a:ext uri="{FF2B5EF4-FFF2-40B4-BE49-F238E27FC236}">
                <a16:creationId xmlns:a16="http://schemas.microsoft.com/office/drawing/2014/main" id="{29FA57A0-F9C3-A057-658F-CCD74B267864}"/>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7</a:t>
            </a:fld>
            <a:endParaRPr kumimoji="1" lang="ja-JP" altLang="en-US" sz="900" dirty="0"/>
          </a:p>
        </p:txBody>
      </p:sp>
    </p:spTree>
    <p:extLst>
      <p:ext uri="{BB962C8B-B14F-4D97-AF65-F5344CB8AC3E}">
        <p14:creationId xmlns:p14="http://schemas.microsoft.com/office/powerpoint/2010/main" val="1473787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750544"/>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DD3682D-BB63-47C6-AA0F-889A124344AC}"/>
              </a:ext>
            </a:extLst>
          </p:cNvPr>
          <p:cNvSpPr txBox="1"/>
          <p:nvPr/>
        </p:nvSpPr>
        <p:spPr>
          <a:xfrm>
            <a:off x="1579746" y="141927"/>
            <a:ext cx="8659524"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　</a:t>
            </a:r>
            <a:r>
              <a:rPr lang="en-US" altLang="ja-JP" sz="2800" b="1" dirty="0">
                <a:latin typeface="BIZ UDPゴシック" panose="020B0400000000000000" pitchFamily="50" charset="-128"/>
                <a:ea typeface="BIZ UDPゴシック" panose="020B0400000000000000" pitchFamily="50" charset="-128"/>
              </a:rPr>
              <a:t>※</a:t>
            </a:r>
            <a:r>
              <a:rPr lang="ja-JP" altLang="en-US" sz="2800" b="1" dirty="0">
                <a:latin typeface="BIZ UDPゴシック" panose="020B0400000000000000" pitchFamily="50" charset="-128"/>
                <a:ea typeface="BIZ UDPゴシック" panose="020B0400000000000000" pitchFamily="50" charset="-128"/>
              </a:rPr>
              <a:t>パスワードを忘れた場合</a:t>
            </a:r>
            <a:endParaRPr lang="en-US" altLang="ja-JP" sz="2800" b="1" dirty="0">
              <a:latin typeface="BIZ UDPゴシック" panose="020B0400000000000000" pitchFamily="50" charset="-128"/>
              <a:ea typeface="BIZ UDPゴシック" panose="020B0400000000000000" pitchFamily="50" charset="-128"/>
            </a:endParaRPr>
          </a:p>
        </p:txBody>
      </p:sp>
      <p:pic>
        <p:nvPicPr>
          <p:cNvPr id="23" name="図 22"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41" name="フッター プレースホルダー 4">
            <a:extLst>
              <a:ext uri="{FF2B5EF4-FFF2-40B4-BE49-F238E27FC236}">
                <a16:creationId xmlns:a16="http://schemas.microsoft.com/office/drawing/2014/main" id="{3F80621B-E84F-5CB3-A907-ADCA4CA526D2}"/>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
        <p:nvSpPr>
          <p:cNvPr id="34" name="テキスト ボックス 33">
            <a:extLst>
              <a:ext uri="{FF2B5EF4-FFF2-40B4-BE49-F238E27FC236}">
                <a16:creationId xmlns:a16="http://schemas.microsoft.com/office/drawing/2014/main" id="{57F6ADC2-573F-7E37-BECE-11B294318A95}"/>
              </a:ext>
            </a:extLst>
          </p:cNvPr>
          <p:cNvSpPr txBox="1"/>
          <p:nvPr/>
        </p:nvSpPr>
        <p:spPr>
          <a:xfrm>
            <a:off x="528320" y="1023247"/>
            <a:ext cx="11165840" cy="300082"/>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1-9</a:t>
            </a:r>
            <a:r>
              <a:rPr lang="ja-JP" altLang="en-US" sz="1350" dirty="0">
                <a:latin typeface="BIZ UDPゴシック" panose="020B0400000000000000" pitchFamily="50" charset="-128"/>
                <a:ea typeface="BIZ UDPゴシック" panose="020B0400000000000000" pitchFamily="50" charset="-128"/>
              </a:rPr>
              <a:t>　「パスワード再設定」画面が表示されますので、ユーザー</a:t>
            </a:r>
            <a:r>
              <a:rPr lang="en-US" altLang="ja-JP" sz="1350" dirty="0">
                <a:latin typeface="BIZ UDPゴシック" panose="020B0400000000000000" pitchFamily="50" charset="-128"/>
                <a:ea typeface="BIZ UDPゴシック" panose="020B0400000000000000" pitchFamily="50" charset="-128"/>
              </a:rPr>
              <a:t>ID</a:t>
            </a:r>
            <a:r>
              <a:rPr lang="ja-JP" altLang="en-US" sz="1350" dirty="0">
                <a:latin typeface="BIZ UDPゴシック" panose="020B0400000000000000" pitchFamily="50" charset="-128"/>
                <a:ea typeface="BIZ UDPゴシック" panose="020B0400000000000000" pitchFamily="50" charset="-128"/>
              </a:rPr>
              <a:t>と新しいパスワードを入力し、「再設定する」をクリックしてください。</a:t>
            </a:r>
            <a:endParaRPr lang="en-US" altLang="ja-JP" sz="1350"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0C77BE6B-D032-8236-C900-DA43A463FA64}"/>
              </a:ext>
            </a:extLst>
          </p:cNvPr>
          <p:cNvPicPr>
            <a:picLocks noChangeAspect="1"/>
          </p:cNvPicPr>
          <p:nvPr/>
        </p:nvPicPr>
        <p:blipFill>
          <a:blip r:embed="rId4"/>
          <a:stretch>
            <a:fillRect/>
          </a:stretch>
        </p:blipFill>
        <p:spPr>
          <a:xfrm>
            <a:off x="6503210" y="1649602"/>
            <a:ext cx="5190950" cy="4181898"/>
          </a:xfrm>
          <a:prstGeom prst="rect">
            <a:avLst/>
          </a:prstGeom>
          <a:ln>
            <a:solidFill>
              <a:schemeClr val="tx1"/>
            </a:solidFill>
          </a:ln>
        </p:spPr>
      </p:pic>
      <p:sp>
        <p:nvSpPr>
          <p:cNvPr id="11" name="テキスト ボックス 10">
            <a:extLst>
              <a:ext uri="{FF2B5EF4-FFF2-40B4-BE49-F238E27FC236}">
                <a16:creationId xmlns:a16="http://schemas.microsoft.com/office/drawing/2014/main" id="{E3C9B392-1CAF-C2B9-8E01-8795C1BBF331}"/>
              </a:ext>
            </a:extLst>
          </p:cNvPr>
          <p:cNvSpPr txBox="1"/>
          <p:nvPr/>
        </p:nvSpPr>
        <p:spPr>
          <a:xfrm>
            <a:off x="528320" y="1628067"/>
            <a:ext cx="5840547" cy="1699258"/>
          </a:xfrm>
          <a:prstGeom prst="rect">
            <a:avLst/>
          </a:prstGeom>
          <a:noFill/>
          <a:ln w="19050">
            <a:solidFill>
              <a:schemeClr val="accent1"/>
            </a:solidFill>
          </a:ln>
        </p:spPr>
        <p:txBody>
          <a:bodyPr wrap="square" rtlCol="0" anchor="ctr">
            <a:noAutofit/>
          </a:bodyPr>
          <a:lstStyle/>
          <a:p>
            <a:r>
              <a:rPr lang="ja-JP" altLang="en-US" sz="1100" dirty="0">
                <a:latin typeface="BIZ UDPゴシック" panose="020B0400000000000000" pitchFamily="50" charset="-128"/>
                <a:ea typeface="BIZ UDPゴシック" panose="020B0400000000000000" pitchFamily="50" charset="-128"/>
              </a:rPr>
              <a:t>パスワードは英字（小文字、大文字どちらも利用可）・数字・記号を組み合わせて</a:t>
            </a:r>
            <a:r>
              <a:rPr lang="en-US" altLang="ja-JP" sz="1100" dirty="0">
                <a:latin typeface="BIZ UDPゴシック" panose="020B0400000000000000" pitchFamily="50" charset="-128"/>
                <a:ea typeface="BIZ UDPゴシック" panose="020B0400000000000000" pitchFamily="50" charset="-128"/>
              </a:rPr>
              <a:t>8</a:t>
            </a:r>
            <a:r>
              <a:rPr lang="ja-JP" altLang="en-US" sz="1100" dirty="0">
                <a:latin typeface="BIZ UDPゴシック" panose="020B0400000000000000" pitchFamily="50" charset="-128"/>
                <a:ea typeface="BIZ UDPゴシック" panose="020B0400000000000000" pitchFamily="50" charset="-128"/>
              </a:rPr>
              <a:t>桁以上</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桁以内で設定してください。　</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それぞれ</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文字以上の入力が必要です。</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英小文字・英大文字の組み合わせは不要です。</a:t>
            </a:r>
            <a:endParaRPr lang="en-US" altLang="ja-JP" sz="1100" dirty="0">
              <a:latin typeface="BIZ UDPゴシック" panose="020B0400000000000000" pitchFamily="50" charset="-128"/>
              <a:ea typeface="BIZ UDPゴシック" panose="020B0400000000000000" pitchFamily="50" charset="-128"/>
            </a:endParaRPr>
          </a:p>
          <a:p>
            <a:endParaRPr kumimoji="1" lang="en-US" altLang="ja-JP" sz="1100" b="1" dirty="0">
              <a:solidFill>
                <a:srgbClr val="FF0000"/>
              </a:solidFill>
              <a:latin typeface="BIZ UDPゴシック" panose="020B0400000000000000" pitchFamily="50" charset="-128"/>
              <a:ea typeface="BIZ UDPゴシック" panose="020B0400000000000000" pitchFamily="50" charset="-128"/>
            </a:endParaRPr>
          </a:p>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パスワードに使用できる文字・半角</a:t>
            </a:r>
            <a:r>
              <a:rPr kumimoji="1" lang="en-US" altLang="ja-JP" sz="1100" b="1" dirty="0">
                <a:latin typeface="BIZ UDPゴシック" panose="020B0400000000000000" pitchFamily="50" charset="-128"/>
                <a:ea typeface="BIZ UDPゴシック" panose="020B0400000000000000" pitchFamily="50" charset="-128"/>
              </a:rPr>
              <a:t>】</a:t>
            </a:r>
          </a:p>
          <a:p>
            <a:r>
              <a:rPr kumimoji="1" lang="ja-JP" altLang="en-US" sz="1100" b="1" dirty="0">
                <a:latin typeface="BIZ UDPゴシック" panose="020B0400000000000000" pitchFamily="50" charset="-128"/>
                <a:ea typeface="BIZ UDPゴシック" panose="020B0400000000000000" pitchFamily="50" charset="-128"/>
              </a:rPr>
              <a:t>英字：</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a:t>
            </a:r>
            <a:r>
              <a:rPr kumimoji="1" lang="en-US" altLang="ja-JP" sz="1100" b="1" dirty="0">
                <a:latin typeface="BIZ UDPゴシック" panose="020B0400000000000000" pitchFamily="50" charset="-128"/>
                <a:ea typeface="BIZ UDPゴシック" panose="020B0400000000000000" pitchFamily="50" charset="-128"/>
              </a:rPr>
              <a:t>a</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z</a:t>
            </a:r>
            <a:r>
              <a:rPr kumimoji="1" lang="ja-JP" altLang="en-US" sz="1100" b="1" dirty="0">
                <a:latin typeface="BIZ UDPゴシック" panose="020B0400000000000000" pitchFamily="50" charset="-128"/>
                <a:ea typeface="BIZ UDPゴシック" panose="020B0400000000000000" pitchFamily="50" charset="-128"/>
              </a:rPr>
              <a:t>　　数字：</a:t>
            </a:r>
            <a:r>
              <a:rPr kumimoji="1" lang="en-US" altLang="ja-JP" sz="1100" b="1" dirty="0">
                <a:latin typeface="BIZ UDPゴシック" panose="020B0400000000000000" pitchFamily="50" charset="-128"/>
                <a:ea typeface="BIZ UDPゴシック" panose="020B0400000000000000" pitchFamily="50" charset="-128"/>
              </a:rPr>
              <a:t>0</a:t>
            </a:r>
            <a:r>
              <a:rPr kumimoji="1" lang="ja-JP" altLang="en-US" sz="1100" b="1" dirty="0">
                <a:latin typeface="BIZ UDPゴシック" panose="020B0400000000000000" pitchFamily="50" charset="-128"/>
                <a:ea typeface="BIZ UDPゴシック" panose="020B0400000000000000" pitchFamily="50" charset="-128"/>
              </a:rPr>
              <a:t>～</a:t>
            </a:r>
            <a:r>
              <a:rPr kumimoji="1" lang="en-US" altLang="ja-JP" sz="1100" b="1" dirty="0">
                <a:latin typeface="BIZ UDPゴシック" panose="020B0400000000000000" pitchFamily="50" charset="-128"/>
                <a:ea typeface="BIZ UDPゴシック" panose="020B0400000000000000" pitchFamily="50" charset="-128"/>
              </a:rPr>
              <a:t>9</a:t>
            </a:r>
            <a:r>
              <a:rPr kumimoji="1" lang="ja-JP" altLang="en-US" sz="1100" b="1" dirty="0">
                <a:latin typeface="BIZ UDPゴシック" panose="020B0400000000000000" pitchFamily="50" charset="-128"/>
                <a:ea typeface="BIZ UDPゴシック" panose="020B0400000000000000" pitchFamily="50" charset="-128"/>
              </a:rPr>
              <a:t>　　記号：</a:t>
            </a:r>
            <a:r>
              <a:rPr kumimoji="1" lang="en-US" altLang="ja-JP" sz="1100" b="1" dirty="0">
                <a:latin typeface="BIZ UDPゴシック" panose="020B0400000000000000" pitchFamily="50" charset="-128"/>
                <a:ea typeface="BIZ UDPゴシック" panose="020B0400000000000000" pitchFamily="50" charset="-128"/>
              </a:rPr>
              <a:t>?!@#$%&amp; ()_+</a:t>
            </a:r>
          </a:p>
        </p:txBody>
      </p:sp>
      <p:sp>
        <p:nvSpPr>
          <p:cNvPr id="13" name="スライド番号プレースホルダー 1">
            <a:extLst>
              <a:ext uri="{FF2B5EF4-FFF2-40B4-BE49-F238E27FC236}">
                <a16:creationId xmlns:a16="http://schemas.microsoft.com/office/drawing/2014/main" id="{5A3143E6-2165-5B62-9EB2-89E41DB1F000}"/>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8</a:t>
            </a:fld>
            <a:endParaRPr kumimoji="1" lang="ja-JP" altLang="en-US" sz="900" dirty="0"/>
          </a:p>
        </p:txBody>
      </p:sp>
    </p:spTree>
    <p:extLst>
      <p:ext uri="{BB962C8B-B14F-4D97-AF65-F5344CB8AC3E}">
        <p14:creationId xmlns:p14="http://schemas.microsoft.com/office/powerpoint/2010/main" val="3781719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ACE39BAF-B62C-3C43-1339-8762B55759A6}"/>
              </a:ext>
            </a:extLst>
          </p:cNvPr>
          <p:cNvPicPr>
            <a:picLocks noChangeAspect="1"/>
          </p:cNvPicPr>
          <p:nvPr/>
        </p:nvPicPr>
        <p:blipFill>
          <a:blip r:embed="rId3"/>
          <a:stretch>
            <a:fillRect/>
          </a:stretch>
        </p:blipFill>
        <p:spPr>
          <a:xfrm>
            <a:off x="2055130" y="1604669"/>
            <a:ext cx="8398301" cy="4726317"/>
          </a:xfrm>
          <a:prstGeom prst="rect">
            <a:avLst/>
          </a:prstGeom>
          <a:ln>
            <a:solidFill>
              <a:schemeClr val="tx1"/>
            </a:solidFill>
          </a:ln>
        </p:spPr>
      </p:pic>
      <p:sp>
        <p:nvSpPr>
          <p:cNvPr id="3" name="正方形/長方形 2"/>
          <p:cNvSpPr/>
          <p:nvPr/>
        </p:nvSpPr>
        <p:spPr>
          <a:xfrm>
            <a:off x="0" y="759338"/>
            <a:ext cx="12192000" cy="1111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9C963320-ABDF-448C-B923-2F11E799AF4C}"/>
              </a:ext>
            </a:extLst>
          </p:cNvPr>
          <p:cNvSpPr txBox="1"/>
          <p:nvPr/>
        </p:nvSpPr>
        <p:spPr>
          <a:xfrm>
            <a:off x="528320" y="954487"/>
            <a:ext cx="11165840" cy="507831"/>
          </a:xfrm>
          <a:prstGeom prst="rect">
            <a:avLst/>
          </a:prstGeom>
          <a:solidFill>
            <a:schemeClr val="accent1">
              <a:lumMod val="40000"/>
              <a:lumOff val="60000"/>
            </a:schemeClr>
          </a:solidFill>
        </p:spPr>
        <p:txBody>
          <a:bodyPr wrap="square" rtlCol="0">
            <a:spAutoFit/>
          </a:bodyPr>
          <a:lstStyle/>
          <a:p>
            <a:r>
              <a:rPr lang="en-US" altLang="ja-JP" sz="1350" dirty="0">
                <a:latin typeface="BIZ UDPゴシック" panose="020B0400000000000000" pitchFamily="50" charset="-128"/>
                <a:ea typeface="BIZ UDPゴシック" panose="020B0400000000000000" pitchFamily="50" charset="-128"/>
              </a:rPr>
              <a:t>1-10</a:t>
            </a:r>
            <a:r>
              <a:rPr lang="ja-JP" altLang="en-US" sz="1350" dirty="0">
                <a:latin typeface="BIZ UDPゴシック" panose="020B0400000000000000" pitchFamily="50" charset="-128"/>
                <a:ea typeface="BIZ UDPゴシック" panose="020B0400000000000000" pitchFamily="50" charset="-128"/>
              </a:rPr>
              <a:t>　ログイン後、「利用規約」を確認し、「利用規約に同意する」にチェックをつけ　「次へ」をクリックします</a:t>
            </a:r>
            <a:endParaRPr lang="en-US" altLang="ja-JP" sz="1350" dirty="0">
              <a:latin typeface="BIZ UDPゴシック" panose="020B0400000000000000" pitchFamily="50" charset="-128"/>
              <a:ea typeface="BIZ UDPゴシック" panose="020B0400000000000000" pitchFamily="50" charset="-128"/>
            </a:endParaRPr>
          </a:p>
          <a:p>
            <a:r>
              <a:rPr lang="ja-JP" altLang="en-US" sz="1350" dirty="0">
                <a:latin typeface="BIZ UDPゴシック" panose="020B0400000000000000" pitchFamily="50" charset="-128"/>
                <a:ea typeface="BIZ UDPゴシック" panose="020B0400000000000000" pitchFamily="50" charset="-128"/>
              </a:rPr>
              <a:t>　　　　</a:t>
            </a:r>
            <a:r>
              <a:rPr lang="en-US" altLang="ja-JP" sz="1350" dirty="0">
                <a:latin typeface="BIZ UDPゴシック" panose="020B0400000000000000" pitchFamily="50" charset="-128"/>
                <a:ea typeface="BIZ UDPゴシック" panose="020B0400000000000000" pitchFamily="50" charset="-128"/>
              </a:rPr>
              <a:t>※</a:t>
            </a:r>
            <a:r>
              <a:rPr lang="ja-JP" altLang="en-US" sz="1350" dirty="0">
                <a:latin typeface="BIZ UDPゴシック" panose="020B0400000000000000" pitchFamily="50" charset="-128"/>
                <a:ea typeface="BIZ UDPゴシック" panose="020B0400000000000000" pitchFamily="50" charset="-128"/>
              </a:rPr>
              <a:t>利用規約は初回ログイン時および内容の改訂があったときのみ表示されます</a:t>
            </a:r>
          </a:p>
        </p:txBody>
      </p:sp>
      <p:sp>
        <p:nvSpPr>
          <p:cNvPr id="8" name="四角形: 角を丸くする 19">
            <a:extLst>
              <a:ext uri="{FF2B5EF4-FFF2-40B4-BE49-F238E27FC236}">
                <a16:creationId xmlns:a16="http://schemas.microsoft.com/office/drawing/2014/main" id="{A7B864A7-301B-41EC-9A80-596256C32ABE}"/>
              </a:ext>
            </a:extLst>
          </p:cNvPr>
          <p:cNvSpPr/>
          <p:nvPr/>
        </p:nvSpPr>
        <p:spPr>
          <a:xfrm>
            <a:off x="2320742" y="5935482"/>
            <a:ext cx="756564" cy="330669"/>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sp>
        <p:nvSpPr>
          <p:cNvPr id="9" name="四角形: 角を丸くする 19">
            <a:extLst>
              <a:ext uri="{FF2B5EF4-FFF2-40B4-BE49-F238E27FC236}">
                <a16:creationId xmlns:a16="http://schemas.microsoft.com/office/drawing/2014/main" id="{A7B864A7-301B-41EC-9A80-596256C32ABE}"/>
              </a:ext>
            </a:extLst>
          </p:cNvPr>
          <p:cNvSpPr/>
          <p:nvPr/>
        </p:nvSpPr>
        <p:spPr>
          <a:xfrm>
            <a:off x="2320742" y="5604035"/>
            <a:ext cx="1152219" cy="299478"/>
          </a:xfrm>
          <a:prstGeom prst="roundRect">
            <a:avLst/>
          </a:prstGeom>
          <a:noFill/>
          <a:ln w="28575">
            <a:solidFill>
              <a:schemeClr val="accent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ja-JP" altLang="en-US" sz="1350" dirty="0">
              <a:latin typeface="BIZ UDPゴシック" panose="020B0400000000000000" pitchFamily="50" charset="-128"/>
              <a:ea typeface="BIZ UDPゴシック" panose="020B0400000000000000" pitchFamily="50" charset="-128"/>
            </a:endParaRPr>
          </a:p>
        </p:txBody>
      </p:sp>
      <p:pic>
        <p:nvPicPr>
          <p:cNvPr id="10" name="図 9" descr="背景パターン&#10;&#10;低い精度で自動的に生成された説明">
            <a:extLst>
              <a:ext uri="{FF2B5EF4-FFF2-40B4-BE49-F238E27FC236}">
                <a16:creationId xmlns:a16="http://schemas.microsoft.com/office/drawing/2014/main" id="{681F7F46-244C-4181-8C37-FCFE163925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484" t="27035" r="67325" b="24696"/>
          <a:stretch/>
        </p:blipFill>
        <p:spPr>
          <a:xfrm>
            <a:off x="187147" y="226710"/>
            <a:ext cx="1266825" cy="441230"/>
          </a:xfrm>
          <a:prstGeom prst="rect">
            <a:avLst/>
          </a:prstGeom>
        </p:spPr>
      </p:pic>
      <p:sp>
        <p:nvSpPr>
          <p:cNvPr id="11" name="テキスト ボックス 10">
            <a:extLst>
              <a:ext uri="{FF2B5EF4-FFF2-40B4-BE49-F238E27FC236}">
                <a16:creationId xmlns:a16="http://schemas.microsoft.com/office/drawing/2014/main" id="{FE7B2A25-A7A3-E2CD-B50E-ECC162A0E3FC}"/>
              </a:ext>
            </a:extLst>
          </p:cNvPr>
          <p:cNvSpPr txBox="1"/>
          <p:nvPr/>
        </p:nvSpPr>
        <p:spPr>
          <a:xfrm>
            <a:off x="1579746" y="141927"/>
            <a:ext cx="5089743" cy="606438"/>
          </a:xfrm>
          <a:prstGeom prst="rect">
            <a:avLst/>
          </a:prstGeom>
          <a:noFill/>
        </p:spPr>
        <p:txBody>
          <a:bodyPr wrap="square" rtlCol="0" anchor="ctr">
            <a:noAutofit/>
          </a:bodyPr>
          <a:lstStyle/>
          <a:p>
            <a:r>
              <a:rPr lang="en-US" altLang="ja-JP" sz="2800" b="1" dirty="0">
                <a:latin typeface="BIZ UDPゴシック" panose="020B0400000000000000" pitchFamily="50" charset="-128"/>
                <a:ea typeface="BIZ UDPゴシック" panose="020B0400000000000000" pitchFamily="50" charset="-128"/>
              </a:rPr>
              <a:t>1</a:t>
            </a:r>
            <a:r>
              <a:rPr lang="ja-JP" altLang="en-US" sz="2800" b="1" dirty="0">
                <a:latin typeface="BIZ UDPゴシック" panose="020B0400000000000000" pitchFamily="50" charset="-128"/>
                <a:ea typeface="BIZ UDPゴシック" panose="020B0400000000000000" pitchFamily="50" charset="-128"/>
              </a:rPr>
              <a:t>．ログインについて</a:t>
            </a:r>
            <a:endParaRPr lang="en-US" altLang="ja-JP" sz="2800" b="1" dirty="0">
              <a:latin typeface="BIZ UDPゴシック" panose="020B0400000000000000" pitchFamily="50" charset="-128"/>
              <a:ea typeface="BIZ UDPゴシック" panose="020B0400000000000000" pitchFamily="50" charset="-128"/>
            </a:endParaRPr>
          </a:p>
        </p:txBody>
      </p:sp>
      <p:sp>
        <p:nvSpPr>
          <p:cNvPr id="13" name="スライド番号プレースホルダー 1">
            <a:extLst>
              <a:ext uri="{FF2B5EF4-FFF2-40B4-BE49-F238E27FC236}">
                <a16:creationId xmlns:a16="http://schemas.microsoft.com/office/drawing/2014/main" id="{8AD75287-F0C1-0022-EB28-90A78C94498D}"/>
              </a:ext>
            </a:extLst>
          </p:cNvPr>
          <p:cNvSpPr>
            <a:spLocks noGrp="1"/>
          </p:cNvSpPr>
          <p:nvPr>
            <p:ph type="sldNum" sz="quarter" idx="12"/>
          </p:nvPr>
        </p:nvSpPr>
        <p:spPr>
          <a:xfrm>
            <a:off x="4643022" y="6453062"/>
            <a:ext cx="7422952" cy="365125"/>
          </a:xfrm>
        </p:spPr>
        <p:txBody>
          <a:bodyPr/>
          <a:lstStyle/>
          <a:p>
            <a:fld id="{E3E87794-9C75-4303-BB96-6B4477704A76}" type="slidenum">
              <a:rPr kumimoji="1" lang="ja-JP" altLang="en-US" sz="900" smtClean="0"/>
              <a:t>9</a:t>
            </a:fld>
            <a:endParaRPr kumimoji="1" lang="ja-JP" altLang="en-US" sz="900" dirty="0"/>
          </a:p>
        </p:txBody>
      </p:sp>
      <p:sp>
        <p:nvSpPr>
          <p:cNvPr id="14" name="フッター プレースホルダー 4">
            <a:extLst>
              <a:ext uri="{FF2B5EF4-FFF2-40B4-BE49-F238E27FC236}">
                <a16:creationId xmlns:a16="http://schemas.microsoft.com/office/drawing/2014/main" id="{3C0EC534-C8BC-5BCB-9C5B-9DF0F30FF0BA}"/>
              </a:ext>
            </a:extLst>
          </p:cNvPr>
          <p:cNvSpPr>
            <a:spLocks noGrp="1"/>
          </p:cNvSpPr>
          <p:nvPr>
            <p:ph type="ftr" sz="quarter" idx="11"/>
          </p:nvPr>
        </p:nvSpPr>
        <p:spPr>
          <a:xfrm>
            <a:off x="3876675" y="6642099"/>
            <a:ext cx="8315325" cy="215901"/>
          </a:xfrm>
        </p:spPr>
        <p:txBody>
          <a:bodyPr/>
          <a:lstStyle/>
          <a:p>
            <a:pPr algn="r"/>
            <a:r>
              <a:rPr kumimoji="1" lang="en-US" altLang="ja-JP" sz="1000" dirty="0"/>
              <a:t>2024/04/21 ver2.2</a:t>
            </a:r>
            <a:r>
              <a:rPr kumimoji="1" lang="ja-JP" altLang="en-US" sz="1000" dirty="0"/>
              <a:t>　　　</a:t>
            </a:r>
            <a:r>
              <a:rPr kumimoji="1" lang="en-US" altLang="ja-JP" sz="1000" dirty="0"/>
              <a:t>©Japan System Techniques </a:t>
            </a:r>
            <a:r>
              <a:rPr kumimoji="1" lang="en-US" altLang="ja-JP" sz="1000" dirty="0" err="1"/>
              <a:t>Co.,Ltd</a:t>
            </a:r>
            <a:r>
              <a:rPr kumimoji="1" lang="en-US" altLang="ja-JP" sz="1000" dirty="0"/>
              <a:t>. All Rights Reserved.</a:t>
            </a:r>
            <a:endParaRPr kumimoji="1" lang="ja-JP" altLang="en-US" sz="1000" dirty="0"/>
          </a:p>
        </p:txBody>
      </p:sp>
    </p:spTree>
    <p:extLst>
      <p:ext uri="{BB962C8B-B14F-4D97-AF65-F5344CB8AC3E}">
        <p14:creationId xmlns:p14="http://schemas.microsoft.com/office/powerpoint/2010/main" val="21465792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549cc73-ba55-4c1f-8470-29898c8a5fe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2E770AB76933C4684DF6A9256DB67FA" ma:contentTypeVersion="13" ma:contentTypeDescription="新しいドキュメントを作成します。" ma:contentTypeScope="" ma:versionID="0037fe962a067714b30e49568599c020">
  <xsd:schema xmlns:xsd="http://www.w3.org/2001/XMLSchema" xmlns:xs="http://www.w3.org/2001/XMLSchema" xmlns:p="http://schemas.microsoft.com/office/2006/metadata/properties" xmlns:ns2="0549cc73-ba55-4c1f-8470-29898c8a5fe3" xmlns:ns3="d4d61527-1fcf-44fd-9ccd-8cea16ee9b0b" targetNamespace="http://schemas.microsoft.com/office/2006/metadata/properties" ma:root="true" ma:fieldsID="e8f5c53f6ae69891479e2a22287946a2" ns2:_="" ns3:_="">
    <xsd:import namespace="0549cc73-ba55-4c1f-8470-29898c8a5fe3"/>
    <xsd:import namespace="d4d61527-1fcf-44fd-9ccd-8cea16ee9b0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ServiceSearchPropertie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9cc73-ba55-4c1f-8470-29898c8a5f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7c663f3d-1ec0-401e-8567-e337f3d4efd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d61527-1fcf-44fd-9ccd-8cea16ee9b0b"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F5B4D6-7C9F-4097-933E-1224595B9ACE}">
  <ds:schemaRefs>
    <ds:schemaRef ds:uri="http://schemas.microsoft.com/sharepoint/v3/contenttype/forms"/>
  </ds:schemaRefs>
</ds:datastoreItem>
</file>

<file path=customXml/itemProps2.xml><?xml version="1.0" encoding="utf-8"?>
<ds:datastoreItem xmlns:ds="http://schemas.openxmlformats.org/officeDocument/2006/customXml" ds:itemID="{9780C420-A094-4446-BBF3-18DDBA23366B}">
  <ds:schemaRefs>
    <ds:schemaRef ds:uri="http://www.w3.org/XML/1998/namespace"/>
    <ds:schemaRef ds:uri="http://purl.org/dc/dcmitype/"/>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d4d61527-1fcf-44fd-9ccd-8cea16ee9b0b"/>
    <ds:schemaRef ds:uri="0549cc73-ba55-4c1f-8470-29898c8a5fe3"/>
    <ds:schemaRef ds:uri="http://purl.org/dc/elements/1.1/"/>
  </ds:schemaRefs>
</ds:datastoreItem>
</file>

<file path=customXml/itemProps3.xml><?xml version="1.0" encoding="utf-8"?>
<ds:datastoreItem xmlns:ds="http://schemas.openxmlformats.org/officeDocument/2006/customXml" ds:itemID="{F421A2DB-7AA3-4160-A796-C402F71623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9cc73-ba55-4c1f-8470-29898c8a5fe3"/>
    <ds:schemaRef ds:uri="d4d61527-1fcf-44fd-9ccd-8cea16ee9b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1773</Words>
  <Application>Microsoft Office PowerPoint</Application>
  <PresentationFormat>ワイド画面</PresentationFormat>
  <Paragraphs>91</Paragraphs>
  <Slides>10</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BIZ UDPゴシック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MATSUNAGA Nobuhiko</dc:creator>
  <cp:lastModifiedBy>MATSUNAGA Nobuhiko</cp:lastModifiedBy>
  <cp:revision>13</cp:revision>
  <dcterms:created xsi:type="dcterms:W3CDTF">2023-04-28T00:29:21Z</dcterms:created>
  <dcterms:modified xsi:type="dcterms:W3CDTF">2025-08-26T01:03:55Z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0x01010062E770AB76933C4684DF6A9256DB67FA</vt:lpwstr>
  </property>
</Properties>
</file>