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3">
  <p:sldMasterIdLst>
    <p:sldMasterId id="2147483672" r:id="rId4"/>
  </p:sldMasterIdLst>
  <p:notesMasterIdLst>
    <p:notesMasterId r:id="rId12"/>
  </p:notesMasterIdLst>
  <p:handoutMasterIdLst>
    <p:handoutMasterId r:id="rId13"/>
  </p:handoutMasterIdLst>
  <p:sldIdLst>
    <p:sldId id="258" r:id="rId5"/>
    <p:sldId id="259" r:id="rId6"/>
    <p:sldId id="261" r:id="rId7"/>
    <p:sldId id="269" r:id="rId8"/>
    <p:sldId id="264" r:id="rId9"/>
    <p:sldId id="265" r:id="rId10"/>
    <p:sldId id="289" r:id="rId11"/>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000000"/>
    <a:srgbClr val="FF6699"/>
    <a:srgbClr val="FFCCFF"/>
    <a:srgbClr val="FF3399"/>
    <a:srgbClr val="FFCCC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89421" autoAdjust="0"/>
  </p:normalViewPr>
  <p:slideViewPr>
    <p:cSldViewPr snapToGrid="0">
      <p:cViewPr varScale="1">
        <p:scale>
          <a:sx n="81" d="100"/>
          <a:sy n="81" d="100"/>
        </p:scale>
        <p:origin x="126" y="396"/>
      </p:cViewPr>
      <p:guideLst/>
    </p:cSldViewPr>
  </p:slideViewPr>
  <p:notesTextViewPr>
    <p:cViewPr>
      <p:scale>
        <a:sx n="1" d="1"/>
        <a:sy n="1" d="1"/>
      </p:scale>
      <p:origin x="0" y="0"/>
    </p:cViewPr>
  </p:notesTextViewPr>
  <p:notesViewPr>
    <p:cSldViewPr snapToGrid="0">
      <p:cViewPr varScale="1">
        <p:scale>
          <a:sx n="74" d="100"/>
          <a:sy n="74" d="100"/>
        </p:scale>
        <p:origin x="220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111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8E2F92D6-BEC6-48ED-8C0F-6048E71701FA}" type="datetimeFigureOut">
              <a:rPr kumimoji="1" lang="ja-JP" altLang="en-US" smtClean="0"/>
              <a:t>2024/8/9</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F189B5FC-EC1C-4D14-B085-8A9E6DF9EF5C}" type="slidenum">
              <a:rPr kumimoji="1" lang="ja-JP" altLang="en-US" smtClean="0"/>
              <a:t>‹#›</a:t>
            </a:fld>
            <a:endParaRPr kumimoji="1" lang="ja-JP" altLang="en-US"/>
          </a:p>
        </p:txBody>
      </p:sp>
    </p:spTree>
    <p:extLst>
      <p:ext uri="{BB962C8B-B14F-4D97-AF65-F5344CB8AC3E}">
        <p14:creationId xmlns:p14="http://schemas.microsoft.com/office/powerpoint/2010/main" val="1923586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1</a:t>
            </a:fld>
            <a:endParaRPr kumimoji="1" lang="ja-JP" altLang="en-US"/>
          </a:p>
        </p:txBody>
      </p:sp>
    </p:spTree>
    <p:extLst>
      <p:ext uri="{BB962C8B-B14F-4D97-AF65-F5344CB8AC3E}">
        <p14:creationId xmlns:p14="http://schemas.microsoft.com/office/powerpoint/2010/main" val="24750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3</a:t>
            </a:fld>
            <a:endParaRPr kumimoji="1" lang="ja-JP" altLang="en-US"/>
          </a:p>
        </p:txBody>
      </p:sp>
    </p:spTree>
    <p:extLst>
      <p:ext uri="{BB962C8B-B14F-4D97-AF65-F5344CB8AC3E}">
        <p14:creationId xmlns:p14="http://schemas.microsoft.com/office/powerpoint/2010/main" val="3599719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4</a:t>
            </a:fld>
            <a:endParaRPr kumimoji="1" lang="ja-JP" altLang="en-US"/>
          </a:p>
        </p:txBody>
      </p:sp>
    </p:spTree>
    <p:extLst>
      <p:ext uri="{BB962C8B-B14F-4D97-AF65-F5344CB8AC3E}">
        <p14:creationId xmlns:p14="http://schemas.microsoft.com/office/powerpoint/2010/main" val="3532580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5</a:t>
            </a:fld>
            <a:endParaRPr kumimoji="1" lang="ja-JP" altLang="en-US"/>
          </a:p>
        </p:txBody>
      </p:sp>
    </p:spTree>
    <p:extLst>
      <p:ext uri="{BB962C8B-B14F-4D97-AF65-F5344CB8AC3E}">
        <p14:creationId xmlns:p14="http://schemas.microsoft.com/office/powerpoint/2010/main" val="515119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6</a:t>
            </a:fld>
            <a:endParaRPr kumimoji="1" lang="ja-JP" altLang="en-US"/>
          </a:p>
        </p:txBody>
      </p:sp>
    </p:spTree>
    <p:extLst>
      <p:ext uri="{BB962C8B-B14F-4D97-AF65-F5344CB8AC3E}">
        <p14:creationId xmlns:p14="http://schemas.microsoft.com/office/powerpoint/2010/main" val="3760695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34110D-1A16-46A4-8E69-4472426849B4}"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13"/>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5711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83C227-633D-4560-8CD2-826DB8465EF9}"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58631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DFB042-390B-4637-B0A7-581B63E80AD9}"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00361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826E58-662E-4DDB-AD19-34BD4B913209}" type="datetime1">
              <a:rPr kumimoji="1" lang="ja-JP" altLang="en-US" smtClean="0"/>
              <a:t>2024/8/9</a:t>
            </a:fld>
            <a:endParaRPr kumimoji="1" lang="ja-JP" altLang="en-US"/>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47508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A90C617-F50C-40AC-9E32-62FB59C8AEBA}" type="datetime1">
              <a:rPr kumimoji="1" lang="ja-JP" altLang="en-US" smtClean="0"/>
              <a:t>2024/8/9</a:t>
            </a:fld>
            <a:endParaRPr kumimoji="1" lang="ja-JP" altLang="en-US"/>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692067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CB4D06-C48C-4B5C-B2F8-BD50353820EF}" type="datetime1">
              <a:rPr kumimoji="1" lang="ja-JP" altLang="en-US" smtClean="0"/>
              <a:t>2024/8/9</a:t>
            </a:fld>
            <a:endParaRPr kumimoji="1" lang="ja-JP" altLang="en-US"/>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20761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00EA5-C63E-4D10-846B-3A15CDD2BA6E}" type="datetime1">
              <a:rPr kumimoji="1" lang="ja-JP" altLang="en-US" smtClean="0"/>
              <a:t>2024/8/9</a:t>
            </a:fld>
            <a:endParaRPr kumimoji="1" lang="ja-JP" altLang="en-US"/>
          </a:p>
        </p:txBody>
      </p:sp>
      <p:sp>
        <p:nvSpPr>
          <p:cNvPr id="3" name="Footer Placeholder 2"/>
          <p:cNvSpPr>
            <a:spLocks noGrp="1"/>
          </p:cNvSpPr>
          <p:nvPr>
            <p:ph type="ftr" sz="quarter" idx="11"/>
          </p:nvPr>
        </p:nvSpPr>
        <p:spPr/>
        <p:txBody>
          <a:bodyPr/>
          <a:lstStyle/>
          <a:p>
            <a:fld id="{A7E74FFC-D8EC-4BE2-B6E1-5C89E26030DC}" type="slidenum">
              <a:rPr kumimoji="1" lang="ja-JP" altLang="en-US" smtClean="0"/>
              <a:pPr/>
              <a:t>‹#›</a:t>
            </a:fld>
            <a:endParaRPr kumimoji="1" lang="ja-JP" altLang="en-US" dirty="0"/>
          </a:p>
        </p:txBody>
      </p:sp>
      <p:sp>
        <p:nvSpPr>
          <p:cNvPr id="4" name="Slide Number Placeholder 3"/>
          <p:cNvSpPr>
            <a:spLocks noGrp="1"/>
          </p:cNvSpPr>
          <p:nvPr>
            <p:ph type="sldNum" sz="quarter" idx="12"/>
          </p:nvPr>
        </p:nvSpPr>
        <p:spPr>
          <a:xfrm>
            <a:off x="4660777" y="6173787"/>
            <a:ext cx="7422952"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398580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51334-4AC7-4EB7-8637-53DF4BBD5863}" type="datetime1">
              <a:rPr kumimoji="1" lang="ja-JP" altLang="en-US" smtClean="0"/>
              <a:t>2024/8/9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456590" y="6356350"/>
            <a:ext cx="7635759"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r>
              <a:rPr kumimoji="1" lang="en-US" altLang="ja-JP" dirty="0"/>
              <a:t>2024/04/21 ver2.2</a:t>
            </a:r>
            <a:r>
              <a:rPr kumimoji="1" lang="ja-JP" altLang="en-US" dirty="0"/>
              <a:t>　　　</a:t>
            </a:r>
            <a:r>
              <a:rPr kumimoji="1" lang="en-US" altLang="ja-JP" dirty="0"/>
              <a:t>Copyright (C)Japan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701093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hyperlink" Target="https://ibss.jp/portal/signup.ibs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3511329"/>
            <a:ext cx="12192000" cy="1111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1165547-DF3A-4694-9097-2BDAF2003713}"/>
              </a:ext>
            </a:extLst>
          </p:cNvPr>
          <p:cNvSpPr txBox="1"/>
          <p:nvPr/>
        </p:nvSpPr>
        <p:spPr>
          <a:xfrm>
            <a:off x="950027" y="2680332"/>
            <a:ext cx="11030708" cy="738664"/>
          </a:xfrm>
          <a:prstGeom prst="rect">
            <a:avLst/>
          </a:prstGeom>
          <a:noFill/>
        </p:spPr>
        <p:txBody>
          <a:bodyPr wrap="square" lIns="0" tIns="0" rIns="0" bIns="0" rtlCol="0">
            <a:spAutoFit/>
          </a:bodyPr>
          <a:lstStyle/>
          <a:p>
            <a:r>
              <a:rPr lang="ja-JP" altLang="en-US" sz="4800" b="1" dirty="0">
                <a:latin typeface="Meiryo UI" panose="020B0604030504040204" pitchFamily="50" charset="-128"/>
                <a:ea typeface="Meiryo UI" panose="020B0604030504040204" pitchFamily="50" charset="-128"/>
                <a:cs typeface="Segoe UI" panose="020B0502040204020203" pitchFamily="34" charset="0"/>
              </a:rPr>
              <a:t>被扶養者再認定　初回ログインマニュアル</a:t>
            </a:r>
          </a:p>
        </p:txBody>
      </p:sp>
      <p:sp>
        <p:nvSpPr>
          <p:cNvPr id="6" name="長方形 54">
            <a:extLst>
              <a:ext uri="{FF2B5EF4-FFF2-40B4-BE49-F238E27FC236}">
                <a16:creationId xmlns:a16="http://schemas.microsoft.com/office/drawing/2014/main" id="{6BBBCB2E-F413-4381-8378-02FDC20EA4F6}"/>
              </a:ext>
            </a:extLst>
          </p:cNvPr>
          <p:cNvSpPr/>
          <p:nvPr/>
        </p:nvSpPr>
        <p:spPr>
          <a:xfrm>
            <a:off x="8907332" y="3714765"/>
            <a:ext cx="2908856" cy="369332"/>
          </a:xfrm>
          <a:prstGeom prst="rect">
            <a:avLst/>
          </a:prstGeom>
        </p:spPr>
        <p:txBody>
          <a:bodyPr wrap="square" lIns="0" tIns="0" rIns="0" bIns="0" rtlCol="0">
            <a:spAutoFit/>
          </a:bodyPr>
          <a:lstStyle/>
          <a:p>
            <a:r>
              <a:rPr lang="ja-JP" altLang="en-US" sz="2400" dirty="0">
                <a:latin typeface="Meiryo UI" panose="020B0604030504040204" pitchFamily="50" charset="-128"/>
                <a:ea typeface="Meiryo UI" panose="020B0604030504040204" pitchFamily="50" charset="-128"/>
                <a:cs typeface="Segoe UI" panose="020B0502040204020203" pitchFamily="34" charset="0"/>
              </a:rPr>
              <a:t>　</a:t>
            </a:r>
            <a:r>
              <a:rPr lang="en-US" altLang="ja-JP" sz="2400" dirty="0">
                <a:latin typeface="Meiryo UI" panose="020B0604030504040204" pitchFamily="50" charset="-128"/>
                <a:ea typeface="Meiryo UI" panose="020B0604030504040204" pitchFamily="50" charset="-128"/>
                <a:cs typeface="Segoe UI" panose="020B0502040204020203" pitchFamily="34" charset="0"/>
              </a:rPr>
              <a:t>HOYA</a:t>
            </a:r>
            <a:r>
              <a:rPr lang="ja-JP" altLang="en-US" sz="2400" dirty="0">
                <a:latin typeface="Meiryo UI" panose="020B0604030504040204" pitchFamily="50" charset="-128"/>
                <a:ea typeface="Meiryo UI" panose="020B0604030504040204" pitchFamily="50" charset="-128"/>
                <a:cs typeface="Segoe UI" panose="020B0502040204020203" pitchFamily="34" charset="0"/>
              </a:rPr>
              <a:t>健康保険組合</a:t>
            </a:r>
            <a:endParaRPr lang="en-US" altLang="ja-JP" sz="2400" dirty="0">
              <a:latin typeface="Meiryo UI" panose="020B0604030504040204" pitchFamily="50" charset="-128"/>
              <a:ea typeface="Meiryo UI" panose="020B0604030504040204" pitchFamily="50" charset="-128"/>
              <a:cs typeface="Segoe UI" panose="020B0502040204020203" pitchFamily="34" charset="0"/>
            </a:endParaRPr>
          </a:p>
        </p:txBody>
      </p:sp>
      <p:sp>
        <p:nvSpPr>
          <p:cNvPr id="8" name="フッター プレースホルダー 4">
            <a:extLst>
              <a:ext uri="{FF2B5EF4-FFF2-40B4-BE49-F238E27FC236}">
                <a16:creationId xmlns:a16="http://schemas.microsoft.com/office/drawing/2014/main" id="{3B0A5905-4BE9-4A86-52EC-33A97D29BB3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3860819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FD3DEB40-D28E-48A3-A740-A0BFEF32C7CF}"/>
              </a:ext>
            </a:extLst>
          </p:cNvPr>
          <p:cNvSpPr/>
          <p:nvPr/>
        </p:nvSpPr>
        <p:spPr>
          <a:xfrm>
            <a:off x="528320" y="859927"/>
            <a:ext cx="10745931" cy="2804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1.</a:t>
            </a:r>
            <a:r>
              <a:rPr kumimoji="1" lang="ja-JP" altLang="en-US" sz="2400" dirty="0">
                <a:solidFill>
                  <a:schemeClr val="tx1"/>
                </a:solidFill>
                <a:latin typeface="BIZ UDPゴシック" panose="020B0400000000000000" pitchFamily="50" charset="-128"/>
                <a:ea typeface="BIZ UDPゴシック" panose="020B0400000000000000" pitchFamily="50" charset="-128"/>
              </a:rPr>
              <a:t>　ログインについて</a:t>
            </a:r>
            <a:r>
              <a:rPr kumimoji="1" lang="en-US" altLang="ja-JP"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P</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a:solidFill>
                  <a:schemeClr val="tx1"/>
                </a:solidFill>
                <a:latin typeface="BIZ UDPゴシック" panose="020B0400000000000000" pitchFamily="50" charset="-128"/>
                <a:ea typeface="BIZ UDPゴシック" panose="020B0400000000000000" pitchFamily="50" charset="-128"/>
              </a:rPr>
              <a:t>3</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8C1F313-0337-4A58-A5DD-251410C29D42}"/>
              </a:ext>
            </a:extLst>
          </p:cNvPr>
          <p:cNvSpPr txBox="1"/>
          <p:nvPr/>
        </p:nvSpPr>
        <p:spPr>
          <a:xfrm>
            <a:off x="1641119" y="144106"/>
            <a:ext cx="5089743" cy="606438"/>
          </a:xfrm>
          <a:prstGeom prst="rect">
            <a:avLst/>
          </a:prstGeom>
          <a:noFill/>
        </p:spPr>
        <p:txBody>
          <a:bodyPr wrap="square" rtlCol="0" anchor="ctr">
            <a:noAutofit/>
          </a:bodyPr>
          <a:lstStyle/>
          <a:p>
            <a:r>
              <a:rPr lang="ja-JP" altLang="en-US" sz="2800" b="1" dirty="0">
                <a:latin typeface="BIZ UDPゴシック" panose="020B0400000000000000" pitchFamily="50" charset="-128"/>
                <a:ea typeface="BIZ UDPゴシック" panose="020B0400000000000000" pitchFamily="50" charset="-128"/>
              </a:rPr>
              <a:t>目次</a:t>
            </a:r>
            <a:endParaRPr lang="en-US" altLang="ja-JP" sz="2800" b="1" dirty="0">
              <a:latin typeface="BIZ UDPゴシック" panose="020B0400000000000000" pitchFamily="50" charset="-128"/>
              <a:ea typeface="BIZ UDPゴシック" panose="020B0400000000000000" pitchFamily="50" charset="-128"/>
            </a:endParaRPr>
          </a:p>
        </p:txBody>
      </p:sp>
      <p:pic>
        <p:nvPicPr>
          <p:cNvPr id="7" name="図 6"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8" name="タイトル 1">
            <a:extLst>
              <a:ext uri="{FF2B5EF4-FFF2-40B4-BE49-F238E27FC236}">
                <a16:creationId xmlns:a16="http://schemas.microsoft.com/office/drawing/2014/main" id="{FE6C0104-5625-DB7C-9BEE-8C11EC8AE708}"/>
              </a:ext>
            </a:extLst>
          </p:cNvPr>
          <p:cNvSpPr txBox="1">
            <a:spLocks/>
          </p:cNvSpPr>
          <p:nvPr/>
        </p:nvSpPr>
        <p:spPr>
          <a:xfrm>
            <a:off x="528320" y="3549825"/>
            <a:ext cx="2074204" cy="5171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rPr>
              <a:t>＜お問い合わせ先＞</a:t>
            </a:r>
            <a:endParaRPr lang="ja-JP" altLang="en-US" sz="10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CB4A6E9-9BEA-D96A-629A-0CE1C9218D6A}"/>
              </a:ext>
            </a:extLst>
          </p:cNvPr>
          <p:cNvSpPr txBox="1"/>
          <p:nvPr/>
        </p:nvSpPr>
        <p:spPr>
          <a:xfrm>
            <a:off x="528320" y="3995221"/>
            <a:ext cx="11165840" cy="2646878"/>
          </a:xfrm>
          <a:prstGeom prst="rect">
            <a:avLst/>
          </a:prstGeom>
          <a:solidFill>
            <a:schemeClr val="accent1">
              <a:lumMod val="40000"/>
              <a:lumOff val="60000"/>
            </a:schemeClr>
          </a:solidFill>
        </p:spPr>
        <p:txBody>
          <a:bodyPr wrap="square" rtlCol="0">
            <a:spAutoFit/>
          </a:bodyPr>
          <a:lstStyle/>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■システム操作、提出書類等についてのお問い合わせ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専用コールセンター</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・ＴＥＬ	：</a:t>
            </a:r>
            <a:r>
              <a:rPr lang="en-US" altLang="ja-JP" dirty="0">
                <a:latin typeface="BIZ UDPゴシック" panose="020B0400000000000000" pitchFamily="50" charset="-128"/>
                <a:ea typeface="BIZ UDPゴシック" panose="020B0400000000000000" pitchFamily="50" charset="-128"/>
              </a:rPr>
              <a:t>050-2030-4759</a:t>
            </a:r>
            <a:r>
              <a:rPr lang="ja-JP" altLang="en-US"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土日祝を除く平日</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17</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13</a:t>
            </a:r>
            <a:r>
              <a:rPr lang="ja-JP" altLang="en-US" sz="1400" dirty="0">
                <a:latin typeface="BIZ UDPゴシック" panose="020B0400000000000000" pitchFamily="50" charset="-128"/>
                <a:ea typeface="BIZ UDPゴシック" panose="020B0400000000000000" pitchFamily="50" charset="-128"/>
              </a:rPr>
              <a:t>時を除く）</a:t>
            </a:r>
          </a:p>
          <a:p>
            <a:r>
              <a:rPr lang="ja-JP" altLang="en-US" dirty="0">
                <a:latin typeface="BIZ UDPゴシック" panose="020B0400000000000000" pitchFamily="50" charset="-128"/>
                <a:ea typeface="BIZ UDPゴシック" panose="020B0400000000000000" pitchFamily="50" charset="-128"/>
              </a:rPr>
              <a:t>　・Ｍａｉｌ	：</a:t>
            </a:r>
            <a:r>
              <a:rPr lang="en-US" altLang="ja-JP" dirty="0">
                <a:latin typeface="BIZ UDPゴシック" panose="020B0400000000000000" pitchFamily="50" charset="-128"/>
                <a:ea typeface="BIZ UDPゴシック" panose="020B0400000000000000" pitchFamily="50" charset="-128"/>
              </a:rPr>
              <a:t>hoyakenpo@ibss.jp</a:t>
            </a:r>
            <a:r>
              <a:rPr lang="ja-JP" altLang="en-US"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24</a:t>
            </a:r>
            <a:r>
              <a:rPr lang="ja-JP" altLang="en-US" sz="1400" dirty="0">
                <a:latin typeface="BIZ UDPゴシック" panose="020B0400000000000000" pitchFamily="50" charset="-128"/>
                <a:ea typeface="BIZ UDPゴシック" panose="020B0400000000000000" pitchFamily="50" charset="-128"/>
              </a:rPr>
              <a:t>時間受付可、当組合専用（返信はコールセンター開設時間内となります）</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お電話でのお問い合わせの際は保険証の記号・番号・お名前（フルネーム）をお伺いしますので、保険証をお手元にご用意ください</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メールでのお問い合わせの際は、メール本文に保険証の記号・番号・お名前（フルネーム）の記載をお願いいたします</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■その他のお問い合わせ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HOYA</a:t>
            </a:r>
            <a:r>
              <a:rPr lang="ja-JP" altLang="en-US" sz="1400" dirty="0">
                <a:latin typeface="BIZ UDPゴシック" panose="020B0400000000000000" pitchFamily="50" charset="-128"/>
                <a:ea typeface="BIZ UDPゴシック" panose="020B0400000000000000" pitchFamily="50" charset="-128"/>
              </a:rPr>
              <a:t>健保組合　　</a:t>
            </a:r>
            <a:r>
              <a:rPr lang="en-US" altLang="ja-JP" sz="1400" dirty="0">
                <a:latin typeface="BIZ UDPゴシック" panose="020B0400000000000000" pitchFamily="50" charset="-128"/>
                <a:ea typeface="BIZ UDPゴシック" panose="020B0400000000000000" pitchFamily="50" charset="-128"/>
              </a:rPr>
              <a:t>TEL</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03-5913-2442</a:t>
            </a:r>
            <a:r>
              <a:rPr lang="ja-JP" altLang="en-US" sz="1400" dirty="0">
                <a:latin typeface="BIZ UDPゴシック" panose="020B0400000000000000" pitchFamily="50" charset="-128"/>
                <a:ea typeface="BIZ UDPゴシック" panose="020B0400000000000000" pitchFamily="50" charset="-128"/>
              </a:rPr>
              <a:t>　担当　松永</a:t>
            </a:r>
            <a:endParaRPr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10" name="スライド番号プレースホルダー 1">
            <a:extLst>
              <a:ext uri="{FF2B5EF4-FFF2-40B4-BE49-F238E27FC236}">
                <a16:creationId xmlns:a16="http://schemas.microsoft.com/office/drawing/2014/main" id="{3E31B0B9-ACF6-A8A7-C353-18E9646AAE43}"/>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2</a:t>
            </a:fld>
            <a:endParaRPr kumimoji="1" lang="ja-JP" altLang="en-US" sz="900" dirty="0"/>
          </a:p>
        </p:txBody>
      </p:sp>
      <p:sp>
        <p:nvSpPr>
          <p:cNvPr id="11" name="フッター プレースホルダー 4">
            <a:extLst>
              <a:ext uri="{FF2B5EF4-FFF2-40B4-BE49-F238E27FC236}">
                <a16:creationId xmlns:a16="http://schemas.microsoft.com/office/drawing/2014/main" id="{A22ED009-EF20-5648-DECB-B351DF44D875}"/>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3" name="テキスト ボックス 12">
            <a:extLst>
              <a:ext uri="{FF2B5EF4-FFF2-40B4-BE49-F238E27FC236}">
                <a16:creationId xmlns:a16="http://schemas.microsoft.com/office/drawing/2014/main" id="{25007D2C-CD1A-90C8-9A03-74610AFDAA9F}"/>
              </a:ext>
            </a:extLst>
          </p:cNvPr>
          <p:cNvSpPr txBox="1"/>
          <p:nvPr/>
        </p:nvSpPr>
        <p:spPr>
          <a:xfrm>
            <a:off x="528320" y="3185110"/>
            <a:ext cx="11135360" cy="354692"/>
          </a:xfrm>
          <a:prstGeom prst="roundRect">
            <a:avLst/>
          </a:prstGeom>
          <a:noFill/>
          <a:ln w="28575">
            <a:solidFill>
              <a:srgbClr val="FF9999"/>
            </a:solidFill>
          </a:ln>
        </p:spPr>
        <p:txBody>
          <a:bodyPr wrap="square" rtlCol="0" anchor="ctr">
            <a:no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注意</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　本マニュアルに掲載の画面はサンプルのため、実際の表記とは異なる場合がありますのでご了承ください</a:t>
            </a:r>
          </a:p>
        </p:txBody>
      </p:sp>
    </p:spTree>
    <p:extLst>
      <p:ext uri="{BB962C8B-B14F-4D97-AF65-F5344CB8AC3E}">
        <p14:creationId xmlns:p14="http://schemas.microsoft.com/office/powerpoint/2010/main" val="220361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A5F723D0-EC5A-C920-B9B5-4A7039563678}"/>
              </a:ext>
            </a:extLst>
          </p:cNvPr>
          <p:cNvPicPr>
            <a:picLocks noChangeAspect="1"/>
          </p:cNvPicPr>
          <p:nvPr/>
        </p:nvPicPr>
        <p:blipFill rotWithShape="1">
          <a:blip r:embed="rId3"/>
          <a:srcRect t="4481" b="2494"/>
          <a:stretch/>
        </p:blipFill>
        <p:spPr>
          <a:xfrm>
            <a:off x="7255701" y="3241285"/>
            <a:ext cx="3666933" cy="3280096"/>
          </a:xfrm>
          <a:prstGeom prst="rect">
            <a:avLst/>
          </a:prstGeom>
          <a:ln>
            <a:solidFill>
              <a:schemeClr val="tx1"/>
            </a:solidFill>
          </a:ln>
        </p:spPr>
      </p:pic>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a:t>
            </a:r>
            <a:r>
              <a:rPr lang="ja-JP" altLang="en-US" sz="1350" dirty="0">
                <a:latin typeface="BIZ UDPゴシック" panose="020B0400000000000000" pitchFamily="50" charset="-128"/>
                <a:ea typeface="BIZ UDPゴシック" panose="020B0400000000000000" pitchFamily="50" charset="-128"/>
              </a:rPr>
              <a:t>　下記</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または二次元バーコードから初回ログイン用ページへアクセスします</a:t>
            </a:r>
            <a:br>
              <a:rPr lang="ja-JP" altLang="en-US" sz="1350" dirty="0">
                <a:latin typeface="BIZ UDPゴシック" panose="020B0400000000000000" pitchFamily="50" charset="-128"/>
                <a:ea typeface="BIZ UDPゴシック" panose="020B0400000000000000" pitchFamily="50" charset="-128"/>
              </a:rPr>
            </a:br>
            <a:r>
              <a:rPr lang="ja-JP" altLang="en-US" sz="1350" dirty="0">
                <a:latin typeface="BIZ UDPゴシック" panose="020B0400000000000000" pitchFamily="50" charset="-128"/>
                <a:ea typeface="BIZ UDPゴシック" panose="020B0400000000000000" pitchFamily="50" charset="-128"/>
              </a:rPr>
              <a:t>	アクセスすると初回ログイン画面が表示されます。</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初回と</a:t>
            </a:r>
            <a:r>
              <a:rPr lang="en-US" altLang="ja-JP" sz="1350" dirty="0">
                <a:latin typeface="BIZ UDPゴシック" panose="020B0400000000000000" pitchFamily="50" charset="-128"/>
                <a:ea typeface="BIZ UDPゴシック" panose="020B0400000000000000" pitchFamily="50" charset="-128"/>
              </a:rPr>
              <a:t>2</a:t>
            </a:r>
            <a:r>
              <a:rPr lang="ja-JP" altLang="en-US" sz="1350" dirty="0">
                <a:latin typeface="BIZ UDPゴシック" panose="020B0400000000000000" pitchFamily="50" charset="-128"/>
                <a:ea typeface="BIZ UDPゴシック" panose="020B0400000000000000" pitchFamily="50" charset="-128"/>
              </a:rPr>
              <a:t>回目以降は</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が異なるため、ご注意ください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2537588"/>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1-2</a:t>
            </a:r>
            <a:r>
              <a:rPr lang="ja-JP" altLang="en-US" sz="1350" dirty="0">
                <a:latin typeface="BIZ UDPゴシック" panose="020B0400000000000000" pitchFamily="50" charset="-128"/>
                <a:ea typeface="BIZ UDPゴシック" panose="020B0400000000000000" pitchFamily="50" charset="-128"/>
              </a:rPr>
              <a:t>　「保険者指定コード」・「記号」・「番号」・「生年月日」・「氏名</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カナ</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」を入力後、認証ボタンをクリックします　</a:t>
            </a: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「氏名（カナ）」以外の項目については</a:t>
            </a:r>
            <a:r>
              <a:rPr lang="ja-JP" altLang="en-US" sz="1350" b="1" dirty="0">
                <a:solidFill>
                  <a:srgbClr val="FF0000"/>
                </a:solidFill>
                <a:latin typeface="BIZ UDPゴシック" panose="020B0400000000000000" pitchFamily="50" charset="-128"/>
                <a:ea typeface="BIZ UDPゴシック" panose="020B0400000000000000" pitchFamily="50" charset="-128"/>
              </a:rPr>
              <a:t>全て半角</a:t>
            </a:r>
            <a:r>
              <a:rPr lang="ja-JP" altLang="en-US" sz="1350" dirty="0">
                <a:latin typeface="BIZ UDPゴシック" panose="020B0400000000000000" pitchFamily="50" charset="-128"/>
                <a:ea typeface="BIZ UDPゴシック" panose="020B0400000000000000" pitchFamily="50" charset="-128"/>
              </a:rPr>
              <a:t>入力です</a:t>
            </a:r>
          </a:p>
        </p:txBody>
      </p:sp>
      <p:sp>
        <p:nvSpPr>
          <p:cNvPr id="7" name="テキスト ボックス 6">
            <a:extLst>
              <a:ext uri="{FF2B5EF4-FFF2-40B4-BE49-F238E27FC236}">
                <a16:creationId xmlns:a16="http://schemas.microsoft.com/office/drawing/2014/main" id="{8EED29C2-9170-40BC-8EB1-E9F284006109}"/>
              </a:ext>
            </a:extLst>
          </p:cNvPr>
          <p:cNvSpPr txBox="1"/>
          <p:nvPr/>
        </p:nvSpPr>
        <p:spPr>
          <a:xfrm>
            <a:off x="1241548" y="1574777"/>
            <a:ext cx="6764652" cy="738664"/>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初回ログイン用</a:t>
            </a:r>
            <a:r>
              <a:rPr kumimoji="1" lang="en-US" altLang="ja-JP" sz="1400" dirty="0">
                <a:latin typeface="BIZ UDPゴシック" panose="020B0400000000000000" pitchFamily="50" charset="-128"/>
                <a:ea typeface="BIZ UDPゴシック" panose="020B0400000000000000" pitchFamily="50" charset="-128"/>
              </a:rPr>
              <a:t>URL</a:t>
            </a:r>
            <a:r>
              <a:rPr kumimoji="1" lang="ja-JP" altLang="en-US" sz="1400" dirty="0">
                <a:latin typeface="BIZ UDPゴシック" panose="020B0400000000000000" pitchFamily="50" charset="-128"/>
                <a:ea typeface="BIZ UDPゴシック" panose="020B0400000000000000" pitchFamily="50" charset="-128"/>
              </a:rPr>
              <a:t>　：　 </a:t>
            </a:r>
            <a:r>
              <a:rPr lang="en-US" altLang="ja-JP" sz="1400" b="0" i="0" u="sng" dirty="0">
                <a:solidFill>
                  <a:srgbClr val="986F0B"/>
                </a:solidFill>
                <a:effectLst/>
                <a:latin typeface="BIZ UDPゴシック" panose="020B0400000000000000" pitchFamily="50" charset="-128"/>
                <a:ea typeface="BIZ UDPゴシック" panose="020B0400000000000000" pitchFamily="50" charset="-128"/>
                <a:hlinkClick r:id="rId4"/>
              </a:rPr>
              <a:t>https://ibss.jp/portal/signup.ibss</a:t>
            </a: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1" name="四角形: 角を丸くする 20">
            <a:extLst>
              <a:ext uri="{FF2B5EF4-FFF2-40B4-BE49-F238E27FC236}">
                <a16:creationId xmlns:a16="http://schemas.microsoft.com/office/drawing/2014/main" id="{954ED71C-3C78-4D36-8ADB-CE5192180DF2}"/>
              </a:ext>
            </a:extLst>
          </p:cNvPr>
          <p:cNvSpPr/>
          <p:nvPr/>
        </p:nvSpPr>
        <p:spPr>
          <a:xfrm>
            <a:off x="7427342" y="4950032"/>
            <a:ext cx="3266495" cy="311372"/>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12" name="直線矢印コネクタ 11">
            <a:extLst>
              <a:ext uri="{FF2B5EF4-FFF2-40B4-BE49-F238E27FC236}">
                <a16:creationId xmlns:a16="http://schemas.microsoft.com/office/drawing/2014/main" id="{0667D867-E474-420D-9A22-115FD389F96B}"/>
              </a:ext>
            </a:extLst>
          </p:cNvPr>
          <p:cNvCxnSpPr>
            <a:cxnSpLocks/>
            <a:stCxn id="13" idx="3"/>
            <a:endCxn id="11" idx="1"/>
          </p:cNvCxnSpPr>
          <p:nvPr/>
        </p:nvCxnSpPr>
        <p:spPr>
          <a:xfrm flipV="1">
            <a:off x="6350139" y="5105718"/>
            <a:ext cx="1077203" cy="1045994"/>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57A39D27-89A9-423A-AEC2-D5C2E59EA83B}"/>
              </a:ext>
            </a:extLst>
          </p:cNvPr>
          <p:cNvSpPr txBox="1"/>
          <p:nvPr/>
        </p:nvSpPr>
        <p:spPr>
          <a:xfrm>
            <a:off x="820559" y="5643880"/>
            <a:ext cx="5529580" cy="1015663"/>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氏名をひらがなまたはカタカナ（半角・全角）で入力</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苗字と名前の間のスペースは有・無　どちらでも認証可能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濁音・半濁音・拗音・促音については清音と同一視します。</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例）ケンポ　ショウコ様の場合</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ショウコ」「ケン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a:t>
            </a:r>
            <a:br>
              <a:rPr lang="en-US" altLang="ja-JP" sz="12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「ケンポ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どれを入力しても認証が可能です。</a:t>
            </a:r>
            <a:endParaRPr lang="en-US" altLang="ja-JP" sz="12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825815F0-66F5-4D15-A93E-3B7FFAC10F25}"/>
              </a:ext>
            </a:extLst>
          </p:cNvPr>
          <p:cNvSpPr txBox="1"/>
          <p:nvPr/>
        </p:nvSpPr>
        <p:spPr>
          <a:xfrm>
            <a:off x="769938" y="3275719"/>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保険者指定コードは「</a:t>
            </a:r>
            <a:r>
              <a:rPr lang="en-US" altLang="ja-JP" sz="1200" b="1" dirty="0">
                <a:solidFill>
                  <a:srgbClr val="FF0000"/>
                </a:solidFill>
                <a:latin typeface="BIZ UDPゴシック" panose="020B0400000000000000" pitchFamily="50" charset="-128"/>
                <a:ea typeface="BIZ UDPゴシック" panose="020B0400000000000000" pitchFamily="50" charset="-128"/>
              </a:rPr>
              <a:t>hoya</a:t>
            </a:r>
            <a:r>
              <a:rPr lang="ja-JP" altLang="en-US" sz="1200" dirty="0">
                <a:latin typeface="BIZ UDPゴシック" panose="020B0400000000000000" pitchFamily="50" charset="-128"/>
                <a:ea typeface="BIZ UDPゴシック" panose="020B0400000000000000" pitchFamily="50" charset="-128"/>
              </a:rPr>
              <a:t>」を入力</a:t>
            </a:r>
            <a:endParaRPr lang="en-US" altLang="ja-JP" sz="1200" dirty="0">
              <a:latin typeface="BIZ UDPゴシック" panose="020B0400000000000000" pitchFamily="50" charset="-128"/>
              <a:ea typeface="BIZ UDPゴシック" panose="020B0400000000000000" pitchFamily="50" charset="-128"/>
            </a:endParaRPr>
          </a:p>
        </p:txBody>
      </p:sp>
      <p:cxnSp>
        <p:nvCxnSpPr>
          <p:cNvPr id="15" name="直線矢印コネクタ 14">
            <a:extLst>
              <a:ext uri="{FF2B5EF4-FFF2-40B4-BE49-F238E27FC236}">
                <a16:creationId xmlns:a16="http://schemas.microsoft.com/office/drawing/2014/main" id="{9CA05B9E-1C8B-4D80-8F21-9B8CCDC5E481}"/>
              </a:ext>
            </a:extLst>
          </p:cNvPr>
          <p:cNvCxnSpPr>
            <a:cxnSpLocks/>
            <a:stCxn id="14" idx="3"/>
            <a:endCxn id="16" idx="1"/>
          </p:cNvCxnSpPr>
          <p:nvPr/>
        </p:nvCxnSpPr>
        <p:spPr>
          <a:xfrm>
            <a:off x="6292889" y="3414219"/>
            <a:ext cx="1134453" cy="648147"/>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6" name="四角形: 角を丸くする 38">
            <a:extLst>
              <a:ext uri="{FF2B5EF4-FFF2-40B4-BE49-F238E27FC236}">
                <a16:creationId xmlns:a16="http://schemas.microsoft.com/office/drawing/2014/main" id="{6449895D-4BDB-4EEA-A20D-D02118A5250D}"/>
              </a:ext>
            </a:extLst>
          </p:cNvPr>
          <p:cNvSpPr/>
          <p:nvPr/>
        </p:nvSpPr>
        <p:spPr>
          <a:xfrm>
            <a:off x="7427342" y="3908472"/>
            <a:ext cx="3266497" cy="30778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17" name="直線矢印コネクタ 16">
            <a:extLst>
              <a:ext uri="{FF2B5EF4-FFF2-40B4-BE49-F238E27FC236}">
                <a16:creationId xmlns:a16="http://schemas.microsoft.com/office/drawing/2014/main" id="{861F1FF0-E01A-4AB7-954E-43007572A907}"/>
              </a:ext>
            </a:extLst>
          </p:cNvPr>
          <p:cNvCxnSpPr>
            <a:cxnSpLocks/>
            <a:stCxn id="31" idx="3"/>
            <a:endCxn id="18" idx="1"/>
          </p:cNvCxnSpPr>
          <p:nvPr/>
        </p:nvCxnSpPr>
        <p:spPr>
          <a:xfrm>
            <a:off x="5669055" y="4417078"/>
            <a:ext cx="1758288" cy="5687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8" name="四角形: 角を丸くする 33">
            <a:extLst>
              <a:ext uri="{FF2B5EF4-FFF2-40B4-BE49-F238E27FC236}">
                <a16:creationId xmlns:a16="http://schemas.microsoft.com/office/drawing/2014/main" id="{E11A34B8-507B-4E37-BFA3-A4877F2CD277}"/>
              </a:ext>
            </a:extLst>
          </p:cNvPr>
          <p:cNvSpPr/>
          <p:nvPr/>
        </p:nvSpPr>
        <p:spPr>
          <a:xfrm>
            <a:off x="7427343" y="4232875"/>
            <a:ext cx="3266496" cy="482150"/>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19" name="四角形: 角を丸くする 39">
            <a:extLst>
              <a:ext uri="{FF2B5EF4-FFF2-40B4-BE49-F238E27FC236}">
                <a16:creationId xmlns:a16="http://schemas.microsoft.com/office/drawing/2014/main" id="{F43093E2-7B0F-4596-9251-59AC1DA0156F}"/>
              </a:ext>
            </a:extLst>
          </p:cNvPr>
          <p:cNvSpPr/>
          <p:nvPr/>
        </p:nvSpPr>
        <p:spPr>
          <a:xfrm>
            <a:off x="7427342" y="4726479"/>
            <a:ext cx="3266495" cy="22349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075E5E0-26BC-4EB4-B35D-40DF453B32CD}"/>
              </a:ext>
            </a:extLst>
          </p:cNvPr>
          <p:cNvSpPr txBox="1"/>
          <p:nvPr/>
        </p:nvSpPr>
        <p:spPr>
          <a:xfrm>
            <a:off x="827188" y="5304561"/>
            <a:ext cx="5522951" cy="276999"/>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生年月日をプルダウンより選択</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21" name="直線矢印コネクタ 20">
            <a:extLst>
              <a:ext uri="{FF2B5EF4-FFF2-40B4-BE49-F238E27FC236}">
                <a16:creationId xmlns:a16="http://schemas.microsoft.com/office/drawing/2014/main" id="{B4CFB3B8-2041-46C0-9781-606D68E627BD}"/>
              </a:ext>
            </a:extLst>
          </p:cNvPr>
          <p:cNvCxnSpPr>
            <a:cxnSpLocks/>
            <a:stCxn id="20" idx="3"/>
            <a:endCxn id="19" idx="1"/>
          </p:cNvCxnSpPr>
          <p:nvPr/>
        </p:nvCxnSpPr>
        <p:spPr>
          <a:xfrm flipV="1">
            <a:off x="6350139" y="4838229"/>
            <a:ext cx="1077203" cy="60483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pic>
        <p:nvPicPr>
          <p:cNvPr id="25" name="図 24" descr="QR コード&#10;&#10;自動的に生成された説明">
            <a:extLst>
              <a:ext uri="{FF2B5EF4-FFF2-40B4-BE49-F238E27FC236}">
                <a16:creationId xmlns:a16="http://schemas.microsoft.com/office/drawing/2014/main" id="{60F31F53-8DBB-2376-D19A-30ABFEB0906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44203" y="1732856"/>
            <a:ext cx="733538" cy="733538"/>
          </a:xfrm>
          <a:prstGeom prst="rect">
            <a:avLst/>
          </a:prstGeom>
        </p:spPr>
      </p:pic>
      <p:sp>
        <p:nvSpPr>
          <p:cNvPr id="26" name="テキスト ボックス 25">
            <a:extLst>
              <a:ext uri="{FF2B5EF4-FFF2-40B4-BE49-F238E27FC236}">
                <a16:creationId xmlns:a16="http://schemas.microsoft.com/office/drawing/2014/main" id="{5239E8DA-A853-90BC-0DDF-E31AF77CD047}"/>
              </a:ext>
            </a:extLst>
          </p:cNvPr>
          <p:cNvSpPr txBox="1"/>
          <p:nvPr/>
        </p:nvSpPr>
        <p:spPr>
          <a:xfrm>
            <a:off x="8006200" y="1481828"/>
            <a:ext cx="1564520" cy="276999"/>
          </a:xfrm>
          <a:prstGeom prst="rect">
            <a:avLst/>
          </a:prstGeom>
          <a:noFill/>
        </p:spPr>
        <p:txBody>
          <a:bodyPr wrap="square" rtlCol="0">
            <a:spAutoFit/>
          </a:bodyPr>
          <a:lstStyle/>
          <a:p>
            <a:r>
              <a:rPr kumimoji="1" lang="en-US" altLang="ja-JP" sz="1200" dirty="0">
                <a:solidFill>
                  <a:srgbClr val="FF0000"/>
                </a:solidFill>
                <a:latin typeface="BIZ UDPゴシック" panose="020B0400000000000000" pitchFamily="50" charset="-128"/>
                <a:ea typeface="BIZ UDPゴシック" panose="020B0400000000000000" pitchFamily="50" charset="-128"/>
              </a:rPr>
              <a:t>※</a:t>
            </a:r>
            <a:r>
              <a:rPr kumimoji="1" lang="ja-JP" altLang="en-US" sz="1200" dirty="0">
                <a:solidFill>
                  <a:srgbClr val="FF0000"/>
                </a:solidFill>
                <a:latin typeface="BIZ UDPゴシック" panose="020B0400000000000000" pitchFamily="50" charset="-128"/>
                <a:ea typeface="BIZ UDPゴシック" panose="020B0400000000000000" pitchFamily="50" charset="-128"/>
              </a:rPr>
              <a:t>初回ログイン用</a:t>
            </a:r>
          </a:p>
        </p:txBody>
      </p:sp>
      <p:sp>
        <p:nvSpPr>
          <p:cNvPr id="31" name="四角形: 角を丸くする 30">
            <a:extLst>
              <a:ext uri="{FF2B5EF4-FFF2-40B4-BE49-F238E27FC236}">
                <a16:creationId xmlns:a16="http://schemas.microsoft.com/office/drawing/2014/main" id="{572BBE81-9B5C-D939-5E23-CD8D75238000}"/>
              </a:ext>
            </a:extLst>
          </p:cNvPr>
          <p:cNvSpPr/>
          <p:nvPr/>
        </p:nvSpPr>
        <p:spPr>
          <a:xfrm>
            <a:off x="2812421" y="3636028"/>
            <a:ext cx="2856634" cy="1562100"/>
          </a:xfrm>
          <a:prstGeom prst="roundRect">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32" name="四角形: 角を丸くする 31">
            <a:extLst>
              <a:ext uri="{FF2B5EF4-FFF2-40B4-BE49-F238E27FC236}">
                <a16:creationId xmlns:a16="http://schemas.microsoft.com/office/drawing/2014/main" id="{C32CE1E1-AD62-C4A2-94E8-81040FDF0E2A}"/>
              </a:ext>
            </a:extLst>
          </p:cNvPr>
          <p:cNvSpPr/>
          <p:nvPr/>
        </p:nvSpPr>
        <p:spPr>
          <a:xfrm>
            <a:off x="2890643" y="3852804"/>
            <a:ext cx="922480" cy="196769"/>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3" name="四角形: 角を丸くする 32">
            <a:extLst>
              <a:ext uri="{FF2B5EF4-FFF2-40B4-BE49-F238E27FC236}">
                <a16:creationId xmlns:a16="http://schemas.microsoft.com/office/drawing/2014/main" id="{96B74685-1ABF-60E2-B92C-30ECBC305260}"/>
              </a:ext>
            </a:extLst>
          </p:cNvPr>
          <p:cNvSpPr/>
          <p:nvPr/>
        </p:nvSpPr>
        <p:spPr>
          <a:xfrm>
            <a:off x="4531252" y="3862039"/>
            <a:ext cx="795526" cy="174000"/>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4" name="吹き出し: 四角形 33">
            <a:extLst>
              <a:ext uri="{FF2B5EF4-FFF2-40B4-BE49-F238E27FC236}">
                <a16:creationId xmlns:a16="http://schemas.microsoft.com/office/drawing/2014/main" id="{861543E3-F1D5-3390-856A-E6A57CA5EAFE}"/>
              </a:ext>
            </a:extLst>
          </p:cNvPr>
          <p:cNvSpPr/>
          <p:nvPr/>
        </p:nvSpPr>
        <p:spPr>
          <a:xfrm>
            <a:off x="3462141" y="4245911"/>
            <a:ext cx="758536" cy="303794"/>
          </a:xfrm>
          <a:prstGeom prst="wedgeRectCallout">
            <a:avLst>
              <a:gd name="adj1" fmla="val -20916"/>
              <a:gd name="adj2" fmla="val -16022"/>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記号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35" name="吹き出し: 四角形 34">
            <a:extLst>
              <a:ext uri="{FF2B5EF4-FFF2-40B4-BE49-F238E27FC236}">
                <a16:creationId xmlns:a16="http://schemas.microsoft.com/office/drawing/2014/main" id="{41C744C2-0A27-322A-A91F-7B775798DE29}"/>
              </a:ext>
            </a:extLst>
          </p:cNvPr>
          <p:cNvSpPr/>
          <p:nvPr/>
        </p:nvSpPr>
        <p:spPr>
          <a:xfrm>
            <a:off x="4781787" y="4235103"/>
            <a:ext cx="758536" cy="303794"/>
          </a:xfrm>
          <a:prstGeom prst="wedgeRectCallout">
            <a:avLst>
              <a:gd name="adj1" fmla="val -18176"/>
              <a:gd name="adj2" fmla="val -25143"/>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番号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cxnSp>
        <p:nvCxnSpPr>
          <p:cNvPr id="36" name="直線矢印コネクタ 35">
            <a:extLst>
              <a:ext uri="{FF2B5EF4-FFF2-40B4-BE49-F238E27FC236}">
                <a16:creationId xmlns:a16="http://schemas.microsoft.com/office/drawing/2014/main" id="{517E6E2C-19C2-3E51-4028-DA20A3199C08}"/>
              </a:ext>
            </a:extLst>
          </p:cNvPr>
          <p:cNvCxnSpPr>
            <a:cxnSpLocks/>
          </p:cNvCxnSpPr>
          <p:nvPr/>
        </p:nvCxnSpPr>
        <p:spPr>
          <a:xfrm flipH="1" flipV="1">
            <a:off x="3462142" y="4035215"/>
            <a:ext cx="69272" cy="20682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5AAF2F08-5F4D-D6E8-9E25-9C3F5F035ECC}"/>
              </a:ext>
            </a:extLst>
          </p:cNvPr>
          <p:cNvCxnSpPr>
            <a:cxnSpLocks/>
          </p:cNvCxnSpPr>
          <p:nvPr/>
        </p:nvCxnSpPr>
        <p:spPr>
          <a:xfrm flipH="1" flipV="1">
            <a:off x="4696351" y="4025979"/>
            <a:ext cx="169719" cy="206819"/>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791DF474-1151-BB3E-D98D-E9E16BFE1D04}"/>
              </a:ext>
            </a:extLst>
          </p:cNvPr>
          <p:cNvSpPr txBox="1"/>
          <p:nvPr/>
        </p:nvSpPr>
        <p:spPr>
          <a:xfrm>
            <a:off x="3581927" y="4701235"/>
            <a:ext cx="1379393"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保険証画像</a:t>
            </a:r>
          </a:p>
        </p:txBody>
      </p:sp>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374647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635E3BC8-D427-28AB-D836-617578191E41}"/>
              </a:ext>
            </a:extLst>
          </p:cNvPr>
          <p:cNvPicPr>
            <a:picLocks noChangeAspect="1"/>
          </p:cNvPicPr>
          <p:nvPr/>
        </p:nvPicPr>
        <p:blipFill>
          <a:blip r:embed="rId3"/>
          <a:stretch>
            <a:fillRect/>
          </a:stretch>
        </p:blipFill>
        <p:spPr>
          <a:xfrm>
            <a:off x="1444447" y="1570761"/>
            <a:ext cx="3528343" cy="2351017"/>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1-3</a:t>
            </a:r>
            <a:r>
              <a:rPr lang="ja-JP" altLang="en-US" sz="1350" dirty="0">
                <a:latin typeface="BIZ UDPゴシック" panose="020B0400000000000000" pitchFamily="50" charset="-128"/>
                <a:ea typeface="BIZ UDPゴシック" panose="020B0400000000000000" pitchFamily="50" charset="-128"/>
              </a:rPr>
              <a:t>　ご自身でユーザー</a:t>
            </a:r>
            <a:r>
              <a:rPr lang="en-US" altLang="ja-JP" sz="1350" dirty="0">
                <a:latin typeface="BIZ UDPゴシック" panose="020B0400000000000000" pitchFamily="50" charset="-128"/>
                <a:ea typeface="BIZ UDPゴシック" panose="020B0400000000000000" pitchFamily="50" charset="-128"/>
              </a:rPr>
              <a:t>ID/PW</a:t>
            </a:r>
            <a:r>
              <a:rPr lang="ja-JP" altLang="en-US" sz="1350" dirty="0">
                <a:latin typeface="BIZ UDPゴシック" panose="020B0400000000000000" pitchFamily="50" charset="-128"/>
                <a:ea typeface="BIZ UDPゴシック" panose="020B0400000000000000" pitchFamily="50" charset="-128"/>
              </a:rPr>
              <a:t>を作成し、メールアドレスを入力後、「作成する」をクリックします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（メールアドレスが保険者様により事前に登録されている場合は、メールアドレスの一部が＊で表示され、ここでは修正はできません）</a:t>
            </a:r>
          </a:p>
        </p:txBody>
      </p:sp>
      <p:pic>
        <p:nvPicPr>
          <p:cNvPr id="7" name="図 6">
            <a:extLst>
              <a:ext uri="{FF2B5EF4-FFF2-40B4-BE49-F238E27FC236}">
                <a16:creationId xmlns:a16="http://schemas.microsoft.com/office/drawing/2014/main" id="{DE3ED1EB-E6FB-412E-9458-0F3F6CDEA84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59459" y="4573226"/>
            <a:ext cx="2976169" cy="221252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3E2173AF-66EF-4880-9850-B7BA7A8A2F58}"/>
              </a:ext>
            </a:extLst>
          </p:cNvPr>
          <p:cNvSpPr txBox="1"/>
          <p:nvPr/>
        </p:nvSpPr>
        <p:spPr>
          <a:xfrm>
            <a:off x="528320" y="4038900"/>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1-4</a:t>
            </a:r>
            <a:r>
              <a:rPr lang="ja-JP" altLang="en-US" sz="1350" dirty="0">
                <a:latin typeface="BIZ UDPゴシック" panose="020B0400000000000000" pitchFamily="50" charset="-128"/>
                <a:ea typeface="BIZ UDPゴシック" panose="020B0400000000000000" pitchFamily="50" charset="-128"/>
              </a:rPr>
              <a:t>　登録したメールアドレス宛に認証コードが届くので、</a:t>
            </a:r>
            <a:r>
              <a:rPr lang="en-US" altLang="ja-JP" sz="1350" dirty="0">
                <a:latin typeface="BIZ UDPゴシック" panose="020B0400000000000000" pitchFamily="50" charset="-128"/>
                <a:ea typeface="BIZ UDPゴシック" panose="020B0400000000000000" pitchFamily="50" charset="-128"/>
              </a:rPr>
              <a:t>10</a:t>
            </a:r>
            <a:r>
              <a:rPr lang="ja-JP" altLang="en-US" sz="1350" dirty="0">
                <a:latin typeface="BIZ UDPゴシック" panose="020B0400000000000000" pitchFamily="50" charset="-128"/>
                <a:ea typeface="BIZ UDPゴシック" panose="020B0400000000000000" pitchFamily="50" charset="-128"/>
              </a:rPr>
              <a:t>分以内に入力します</a:t>
            </a:r>
          </a:p>
        </p:txBody>
      </p:sp>
      <p:sp>
        <p:nvSpPr>
          <p:cNvPr id="9" name="テキスト ボックス 8">
            <a:extLst>
              <a:ext uri="{FF2B5EF4-FFF2-40B4-BE49-F238E27FC236}">
                <a16:creationId xmlns:a16="http://schemas.microsoft.com/office/drawing/2014/main" id="{52EE25A9-C7F9-4151-8711-55760CE022B7}"/>
              </a:ext>
            </a:extLst>
          </p:cNvPr>
          <p:cNvSpPr txBox="1"/>
          <p:nvPr/>
        </p:nvSpPr>
        <p:spPr>
          <a:xfrm>
            <a:off x="5853611" y="1530935"/>
            <a:ext cx="5840547" cy="1949029"/>
          </a:xfrm>
          <a:prstGeom prst="rect">
            <a:avLst/>
          </a:prstGeom>
          <a:noFill/>
          <a:ln w="19050">
            <a:solidFill>
              <a:schemeClr val="accent1"/>
            </a:solidFill>
          </a:ln>
        </p:spPr>
        <p:txBody>
          <a:bodyPr wrap="square" rtlCol="0" anchor="ctr">
            <a:noAutofit/>
          </a:bodyPr>
          <a:lstStyle/>
          <a:p>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ID</a:t>
            </a:r>
            <a:r>
              <a:rPr lang="ja-JP" altLang="en-US" sz="1100" dirty="0">
                <a:latin typeface="BIZ UDPゴシック" panose="020B0400000000000000" pitchFamily="50" charset="-128"/>
                <a:ea typeface="BIZ UDPゴシック" panose="020B0400000000000000" pitchFamily="50" charset="-128"/>
              </a:rPr>
              <a:t>は半角英字（小文字、大文字どちらも利用可） ・半角数字・半角記号（</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_</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）を</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組み合わせて、</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桁以上</a:t>
            </a:r>
            <a:r>
              <a:rPr lang="en-US" altLang="ja-JP" sz="1100" dirty="0">
                <a:latin typeface="BIZ UDPゴシック" panose="020B0400000000000000" pitchFamily="50" charset="-128"/>
                <a:ea typeface="BIZ UDPゴシック" panose="020B0400000000000000" pitchFamily="50" charset="-128"/>
              </a:rPr>
              <a:t>50</a:t>
            </a:r>
            <a:r>
              <a:rPr lang="ja-JP" altLang="en-US" sz="1100" dirty="0">
                <a:latin typeface="BIZ UDPゴシック" panose="020B0400000000000000" pitchFamily="50" charset="-128"/>
                <a:ea typeface="BIZ UDPゴシック" panose="020B0400000000000000" pitchFamily="50" charset="-128"/>
              </a:rPr>
              <a:t>桁以内で設定してください。</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すでに使われているユーザー</a:t>
            </a:r>
            <a:r>
              <a:rPr lang="en-US" altLang="ja-JP" sz="1100" dirty="0">
                <a:latin typeface="BIZ UDPゴシック" panose="020B0400000000000000" pitchFamily="50" charset="-128"/>
                <a:ea typeface="BIZ UDPゴシック" panose="020B0400000000000000" pitchFamily="50" charset="-128"/>
              </a:rPr>
              <a:t>ID</a:t>
            </a:r>
            <a:r>
              <a:rPr lang="ja-JP" altLang="en-US" sz="1100" dirty="0">
                <a:latin typeface="BIZ UDPゴシック" panose="020B0400000000000000" pitchFamily="50" charset="-128"/>
                <a:ea typeface="BIZ UDPゴシック" panose="020B0400000000000000" pitchFamily="50" charset="-128"/>
              </a:rPr>
              <a:t>は登録できません</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・パスワードは英字（小文字、大文字どちらも利用可）・数字・記号を組み合わせて</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桁以上</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桁以内で設定してください。　</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それぞれ</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文字以上の入力が必要です。</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英小文字・英大文字の組み合わせは不要です。</a:t>
            </a:r>
            <a:endParaRPr lang="en-US" altLang="ja-JP" sz="1100" dirty="0">
              <a:latin typeface="BIZ UDPゴシック" panose="020B0400000000000000" pitchFamily="50" charset="-128"/>
              <a:ea typeface="BIZ UDPゴシック" panose="020B0400000000000000" pitchFamily="50" charset="-128"/>
            </a:endParaRPr>
          </a:p>
          <a:p>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パスワードに使用できる文字・半角</a:t>
            </a:r>
            <a:r>
              <a:rPr kumimoji="1" lang="en-US" altLang="ja-JP" sz="1100" b="1" dirty="0">
                <a:latin typeface="BIZ UDPゴシック" panose="020B0400000000000000" pitchFamily="50" charset="-128"/>
                <a:ea typeface="BIZ UDPゴシック" panose="020B0400000000000000" pitchFamily="50" charset="-128"/>
              </a:rPr>
              <a:t>】</a:t>
            </a:r>
          </a:p>
          <a:p>
            <a:r>
              <a:rPr kumimoji="1" lang="ja-JP" altLang="en-US" sz="1100" b="1" dirty="0">
                <a:latin typeface="BIZ UDPゴシック" panose="020B0400000000000000" pitchFamily="50" charset="-128"/>
                <a:ea typeface="BIZ UDPゴシック" panose="020B0400000000000000" pitchFamily="50" charset="-128"/>
              </a:rPr>
              <a:t>英字：</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数字：</a:t>
            </a:r>
            <a:r>
              <a:rPr kumimoji="1" lang="en-US" altLang="ja-JP" sz="1100" b="1" dirty="0">
                <a:latin typeface="BIZ UDPゴシック" panose="020B0400000000000000" pitchFamily="50" charset="-128"/>
                <a:ea typeface="BIZ UDPゴシック" panose="020B0400000000000000" pitchFamily="50" charset="-128"/>
              </a:rPr>
              <a:t>0</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9</a:t>
            </a:r>
            <a:r>
              <a:rPr kumimoji="1" lang="ja-JP" altLang="en-US" sz="1100" b="1" dirty="0">
                <a:latin typeface="BIZ UDPゴシック" panose="020B0400000000000000" pitchFamily="50" charset="-128"/>
                <a:ea typeface="BIZ UDPゴシック" panose="020B0400000000000000" pitchFamily="50" charset="-128"/>
              </a:rPr>
              <a:t>　　記号：</a:t>
            </a:r>
            <a:r>
              <a:rPr kumimoji="1" lang="en-US" altLang="ja-JP" sz="1100" b="1" dirty="0">
                <a:latin typeface="BIZ UDPゴシック" panose="020B0400000000000000" pitchFamily="50" charset="-128"/>
                <a:ea typeface="BIZ UDPゴシック" panose="020B0400000000000000" pitchFamily="50" charset="-128"/>
              </a:rPr>
              <a:t>?!@#$%&amp; ()_+</a:t>
            </a:r>
          </a:p>
        </p:txBody>
      </p:sp>
      <p:pic>
        <p:nvPicPr>
          <p:cNvPr id="10" name="図 9">
            <a:extLst>
              <a:ext uri="{FF2B5EF4-FFF2-40B4-BE49-F238E27FC236}">
                <a16:creationId xmlns:a16="http://schemas.microsoft.com/office/drawing/2014/main" id="{093536D4-4AAC-4EA2-9C27-A3532DE32206}"/>
              </a:ext>
            </a:extLst>
          </p:cNvPr>
          <p:cNvPicPr>
            <a:picLocks noChangeAspect="1"/>
          </p:cNvPicPr>
          <p:nvPr/>
        </p:nvPicPr>
        <p:blipFill rotWithShape="1">
          <a:blip r:embed="rId5"/>
          <a:srcRect l="31667" t="26298" r="33110" b="15772"/>
          <a:stretch/>
        </p:blipFill>
        <p:spPr>
          <a:xfrm>
            <a:off x="883664" y="4441497"/>
            <a:ext cx="2786368" cy="2307257"/>
          </a:xfrm>
          <a:prstGeom prst="rect">
            <a:avLst/>
          </a:prstGeom>
          <a:ln>
            <a:solidFill>
              <a:schemeClr val="tx1"/>
            </a:solidFill>
          </a:ln>
        </p:spPr>
      </p:pic>
      <p:sp>
        <p:nvSpPr>
          <p:cNvPr id="11" name="四角形: 角を丸くする 41">
            <a:extLst>
              <a:ext uri="{FF2B5EF4-FFF2-40B4-BE49-F238E27FC236}">
                <a16:creationId xmlns:a16="http://schemas.microsoft.com/office/drawing/2014/main" id="{4E4FED24-2D63-45D7-B922-01CF4EA51341}"/>
              </a:ext>
            </a:extLst>
          </p:cNvPr>
          <p:cNvSpPr/>
          <p:nvPr/>
        </p:nvSpPr>
        <p:spPr>
          <a:xfrm>
            <a:off x="1080655" y="5433508"/>
            <a:ext cx="2431472" cy="369455"/>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cxnSp>
        <p:nvCxnSpPr>
          <p:cNvPr id="12" name="直線矢印コネクタ 11">
            <a:extLst>
              <a:ext uri="{FF2B5EF4-FFF2-40B4-BE49-F238E27FC236}">
                <a16:creationId xmlns:a16="http://schemas.microsoft.com/office/drawing/2014/main" id="{454BE39C-9077-4283-A84C-8F1DB9A5E6C8}"/>
              </a:ext>
            </a:extLst>
          </p:cNvPr>
          <p:cNvCxnSpPr>
            <a:cxnSpLocks/>
            <a:stCxn id="11" idx="3"/>
          </p:cNvCxnSpPr>
          <p:nvPr/>
        </p:nvCxnSpPr>
        <p:spPr>
          <a:xfrm flipV="1">
            <a:off x="3512127" y="5513994"/>
            <a:ext cx="894053" cy="10424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D9918E10-845E-442B-AAD3-7068F77715CA}"/>
              </a:ext>
            </a:extLst>
          </p:cNvPr>
          <p:cNvSpPr txBox="1"/>
          <p:nvPr/>
        </p:nvSpPr>
        <p:spPr>
          <a:xfrm>
            <a:off x="4359459" y="4321398"/>
            <a:ext cx="2583100" cy="276999"/>
          </a:xfrm>
          <a:prstGeom prst="rect">
            <a:avLst/>
          </a:prstGeom>
          <a:noFill/>
        </p:spPr>
        <p:txBody>
          <a:bodyPr wrap="square" rtlCol="0">
            <a:spAutoFit/>
          </a:bodyPr>
          <a:lstStyle/>
          <a:p>
            <a:r>
              <a:rPr kumimoji="1" lang="en-US" altLang="ja-JP" sz="1200" dirty="0">
                <a:solidFill>
                  <a:schemeClr val="tx2"/>
                </a:solidFill>
                <a:latin typeface="BIZ UDPゴシック" panose="020B0400000000000000" pitchFamily="50" charset="-128"/>
                <a:ea typeface="BIZ UDPゴシック" panose="020B0400000000000000" pitchFamily="50" charset="-128"/>
              </a:rPr>
              <a:t>※</a:t>
            </a:r>
            <a:r>
              <a:rPr kumimoji="1" lang="ja-JP" altLang="en-US" sz="1200" dirty="0">
                <a:solidFill>
                  <a:schemeClr val="tx2"/>
                </a:solidFill>
                <a:latin typeface="BIZ UDPゴシック" panose="020B0400000000000000" pitchFamily="50" charset="-128"/>
                <a:ea typeface="BIZ UDPゴシック" panose="020B0400000000000000" pitchFamily="50" charset="-128"/>
              </a:rPr>
              <a:t>認証メールサンプル</a:t>
            </a:r>
          </a:p>
        </p:txBody>
      </p:sp>
      <p:sp>
        <p:nvSpPr>
          <p:cNvPr id="14" name="四角形: 角を丸くする 28">
            <a:extLst>
              <a:ext uri="{FF2B5EF4-FFF2-40B4-BE49-F238E27FC236}">
                <a16:creationId xmlns:a16="http://schemas.microsoft.com/office/drawing/2014/main" id="{936F30AD-6CE7-4DEA-BCC8-F93703726F29}"/>
              </a:ext>
            </a:extLst>
          </p:cNvPr>
          <p:cNvSpPr/>
          <p:nvPr/>
        </p:nvSpPr>
        <p:spPr>
          <a:xfrm>
            <a:off x="4406180" y="5394143"/>
            <a:ext cx="1100981" cy="204824"/>
          </a:xfrm>
          <a:prstGeom prst="roundRect">
            <a:avLst/>
          </a:prstGeom>
          <a:noFill/>
          <a:ln w="19050">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cxnSp>
        <p:nvCxnSpPr>
          <p:cNvPr id="16" name="直線矢印コネクタ 15">
            <a:extLst>
              <a:ext uri="{FF2B5EF4-FFF2-40B4-BE49-F238E27FC236}">
                <a16:creationId xmlns:a16="http://schemas.microsoft.com/office/drawing/2014/main" id="{64A17E4F-CA7A-4F31-A6DB-F33DD0A76480}"/>
              </a:ext>
            </a:extLst>
          </p:cNvPr>
          <p:cNvCxnSpPr>
            <a:cxnSpLocks/>
            <a:stCxn id="9" idx="1"/>
            <a:endCxn id="17" idx="3"/>
          </p:cNvCxnSpPr>
          <p:nvPr/>
        </p:nvCxnSpPr>
        <p:spPr>
          <a:xfrm flipH="1">
            <a:off x="4862946" y="2505450"/>
            <a:ext cx="990665" cy="118723"/>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7" name="四角形: 角を丸くする 24">
            <a:extLst>
              <a:ext uri="{FF2B5EF4-FFF2-40B4-BE49-F238E27FC236}">
                <a16:creationId xmlns:a16="http://schemas.microsoft.com/office/drawing/2014/main" id="{C75CC1E7-C070-4843-9514-5C1D80A6D09A}"/>
              </a:ext>
            </a:extLst>
          </p:cNvPr>
          <p:cNvSpPr/>
          <p:nvPr/>
        </p:nvSpPr>
        <p:spPr>
          <a:xfrm>
            <a:off x="1513742" y="2090522"/>
            <a:ext cx="3349204" cy="1067301"/>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26" name="図 25"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28" name="テキスト ボックス 27">
            <a:extLst>
              <a:ext uri="{FF2B5EF4-FFF2-40B4-BE49-F238E27FC236}">
                <a16:creationId xmlns:a16="http://schemas.microsoft.com/office/drawing/2014/main" id="{7F11B918-D64A-A6EE-0949-DB889761C941}"/>
              </a:ext>
            </a:extLst>
          </p:cNvPr>
          <p:cNvSpPr txBox="1"/>
          <p:nvPr/>
        </p:nvSpPr>
        <p:spPr>
          <a:xfrm>
            <a:off x="7615931" y="4480714"/>
            <a:ext cx="3963929" cy="1932535"/>
          </a:xfrm>
          <a:prstGeom prst="roundRect">
            <a:avLst/>
          </a:prstGeom>
          <a:noFill/>
          <a:ln w="28575">
            <a:solidFill>
              <a:srgbClr val="FF0000"/>
            </a:solidFill>
          </a:ln>
        </p:spPr>
        <p:txBody>
          <a:bodyPr wrap="square" rtlCol="0" anchor="ctr">
            <a:noAutofit/>
          </a:bodyPr>
          <a:lstStyle/>
          <a:p>
            <a:r>
              <a:rPr lang="en-US" altLang="ja-JP" sz="1200" b="1" dirty="0">
                <a:solidFill>
                  <a:srgbClr val="FF0000"/>
                </a:solidFill>
                <a:latin typeface="BIZ UDPゴシック" panose="020B0400000000000000" pitchFamily="50" charset="-128"/>
                <a:ea typeface="BIZ UDPゴシック" panose="020B0400000000000000" pitchFamily="50" charset="-128"/>
              </a:rPr>
              <a:t>【</a:t>
            </a:r>
            <a:r>
              <a:rPr lang="ja-JP" altLang="en-US" sz="1200" b="1" dirty="0">
                <a:solidFill>
                  <a:srgbClr val="FF0000"/>
                </a:solidFill>
                <a:latin typeface="BIZ UDPゴシック" panose="020B0400000000000000" pitchFamily="50" charset="-128"/>
                <a:ea typeface="BIZ UDPゴシック" panose="020B0400000000000000" pitchFamily="50" charset="-128"/>
              </a:rPr>
              <a:t>注意</a:t>
            </a:r>
            <a:r>
              <a:rPr lang="en-US" altLang="ja-JP" sz="1200" b="1" dirty="0">
                <a:solidFill>
                  <a:srgbClr val="FF0000"/>
                </a:solidFill>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@ibss.jp</a:t>
            </a:r>
            <a:r>
              <a:rPr kumimoji="1" lang="ja-JP" altLang="en-US" sz="1200" dirty="0">
                <a:latin typeface="BIZ UDPゴシック" panose="020B0400000000000000" pitchFamily="50" charset="-128"/>
                <a:ea typeface="BIZ UDPゴシック" panose="020B0400000000000000" pitchFamily="50" charset="-128"/>
              </a:rPr>
              <a:t>」からのメールが迷惑メールフォルダに届くこともありますので、そちらも併せてご確認ください。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・メールアドレスが、半角英数字以外の記号を使用していたり、記号を最初や最後や連続で使用しているメールアドレスは認証コードが届かない場合があります</a:t>
            </a:r>
            <a:r>
              <a:rPr kumimoji="1" lang="en-US" altLang="ja-JP" sz="1200" dirty="0">
                <a:latin typeface="BIZ UDPゴシック" panose="020B0400000000000000" pitchFamily="50" charset="-128"/>
                <a:ea typeface="BIZ UDPゴシック" panose="020B0400000000000000" pitchFamily="50" charset="-128"/>
              </a:rPr>
              <a:t>(RFC</a:t>
            </a:r>
            <a:r>
              <a:rPr kumimoji="1" lang="ja-JP" altLang="en-US" sz="1200" dirty="0">
                <a:latin typeface="BIZ UDPゴシック" panose="020B0400000000000000" pitchFamily="50" charset="-128"/>
                <a:ea typeface="BIZ UDPゴシック" panose="020B0400000000000000" pitchFamily="50" charset="-128"/>
              </a:rPr>
              <a:t>違反</a:t>
            </a:r>
            <a:r>
              <a:rPr kumimoji="1" lang="en-US" altLang="ja-JP" sz="1200" dirty="0">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（例：</a:t>
            </a:r>
            <a:r>
              <a:rPr kumimoji="1" lang="en-US" altLang="ja-JP" sz="1200" dirty="0">
                <a:latin typeface="BIZ UDPゴシック" panose="020B0400000000000000" pitchFamily="50" charset="-128"/>
                <a:ea typeface="BIZ UDPゴシック" panose="020B0400000000000000" pitchFamily="50" charset="-128"/>
              </a:rPr>
              <a:t>_ab..cd---@example.co.jp</a:t>
            </a:r>
            <a:r>
              <a:rPr kumimoji="1" lang="ja-JP" altLang="en-US" sz="1200" dirty="0">
                <a:latin typeface="BIZ UDPゴシック" panose="020B0400000000000000" pitchFamily="50" charset="-128"/>
                <a:ea typeface="BIZ UDPゴシック" panose="020B0400000000000000" pitchFamily="50" charset="-128"/>
              </a:rPr>
              <a:t>）</a:t>
            </a:r>
          </a:p>
          <a:p>
            <a:endParaRPr kumimoji="1" lang="ja-JP" altLang="en-US" sz="1200" dirty="0">
              <a:latin typeface="BIZ UDPゴシック" panose="020B0400000000000000" pitchFamily="50" charset="-128"/>
              <a:ea typeface="BIZ UDPゴシック" panose="020B0400000000000000" pitchFamily="50" charset="-128"/>
            </a:endParaRPr>
          </a:p>
        </p:txBody>
      </p:sp>
      <p:sp>
        <p:nvSpPr>
          <p:cNvPr id="46" name="四角形: 角を丸くする 28">
            <a:extLst>
              <a:ext uri="{FF2B5EF4-FFF2-40B4-BE49-F238E27FC236}">
                <a16:creationId xmlns:a16="http://schemas.microsoft.com/office/drawing/2014/main" id="{D8D89876-A78E-2575-1612-7A33E5FEAEAE}"/>
              </a:ext>
            </a:extLst>
          </p:cNvPr>
          <p:cNvSpPr/>
          <p:nvPr/>
        </p:nvSpPr>
        <p:spPr>
          <a:xfrm>
            <a:off x="1513743" y="3165640"/>
            <a:ext cx="3349204" cy="301663"/>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F4A93001-D163-4522-8279-802249441A26}"/>
              </a:ext>
            </a:extLst>
          </p:cNvPr>
          <p:cNvSpPr txBox="1"/>
          <p:nvPr/>
        </p:nvSpPr>
        <p:spPr>
          <a:xfrm>
            <a:off x="5847543" y="3552700"/>
            <a:ext cx="5829189" cy="369078"/>
          </a:xfrm>
          <a:prstGeom prst="rect">
            <a:avLst/>
          </a:prstGeom>
          <a:noFill/>
          <a:ln w="19050">
            <a:solidFill>
              <a:schemeClr val="accent1"/>
            </a:solidFill>
          </a:ln>
        </p:spPr>
        <p:txBody>
          <a:bodyPr wrap="square" rtlCol="0" anchor="ctr">
            <a:noAutofit/>
          </a:bodyPr>
          <a:lstStyle/>
          <a:p>
            <a:r>
              <a:rPr kumimoji="1" lang="ja-JP" altLang="en-US" sz="1100" dirty="0">
                <a:latin typeface="BIZ UDPゴシック" panose="020B0400000000000000" pitchFamily="50" charset="-128"/>
                <a:ea typeface="BIZ UDPゴシック" panose="020B0400000000000000" pitchFamily="50" charset="-128"/>
              </a:rPr>
              <a:t>「作成する」をクリックすると、入力したメールアドレスに認証コードが届きます。</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受信できるメールアドレスをご入力ください。</a:t>
            </a:r>
            <a:endParaRPr kumimoji="1" lang="en-US" altLang="ja-JP" sz="1100" dirty="0">
              <a:latin typeface="BIZ UDPゴシック" panose="020B0400000000000000" pitchFamily="50" charset="-128"/>
              <a:ea typeface="BIZ UDPゴシック" panose="020B0400000000000000" pitchFamily="50" charset="-128"/>
            </a:endParaRPr>
          </a:p>
        </p:txBody>
      </p:sp>
      <p:cxnSp>
        <p:nvCxnSpPr>
          <p:cNvPr id="48" name="直線矢印コネクタ 47">
            <a:extLst>
              <a:ext uri="{FF2B5EF4-FFF2-40B4-BE49-F238E27FC236}">
                <a16:creationId xmlns:a16="http://schemas.microsoft.com/office/drawing/2014/main" id="{2A4A64FD-1DD6-8184-2919-06883C4FCF61}"/>
              </a:ext>
            </a:extLst>
          </p:cNvPr>
          <p:cNvCxnSpPr>
            <a:cxnSpLocks/>
            <a:stCxn id="47" idx="1"/>
            <a:endCxn id="46" idx="3"/>
          </p:cNvCxnSpPr>
          <p:nvPr/>
        </p:nvCxnSpPr>
        <p:spPr>
          <a:xfrm flipH="1" flipV="1">
            <a:off x="4862947" y="3316472"/>
            <a:ext cx="984596" cy="420767"/>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ABFC5AD3-AFC3-BDB5-208F-935978737334}"/>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31" name="スライド番号プレースホルダー 1">
            <a:extLst>
              <a:ext uri="{FF2B5EF4-FFF2-40B4-BE49-F238E27FC236}">
                <a16:creationId xmlns:a16="http://schemas.microsoft.com/office/drawing/2014/main" id="{B3A14D36-9ED3-5F31-A73C-76333F126C8F}"/>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4</a:t>
            </a:fld>
            <a:endParaRPr kumimoji="1" lang="ja-JP" altLang="en-US" sz="900" dirty="0"/>
          </a:p>
        </p:txBody>
      </p:sp>
      <p:sp>
        <p:nvSpPr>
          <p:cNvPr id="32" name="フッター プレースホルダー 4">
            <a:extLst>
              <a:ext uri="{FF2B5EF4-FFF2-40B4-BE49-F238E27FC236}">
                <a16:creationId xmlns:a16="http://schemas.microsoft.com/office/drawing/2014/main" id="{730A013E-426D-DBCC-1383-3D14016BA44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40" name="四角形: 角を丸くする 28">
            <a:extLst>
              <a:ext uri="{FF2B5EF4-FFF2-40B4-BE49-F238E27FC236}">
                <a16:creationId xmlns:a16="http://schemas.microsoft.com/office/drawing/2014/main" id="{9F380758-36A0-7089-C146-5D3BFD4E550E}"/>
              </a:ext>
            </a:extLst>
          </p:cNvPr>
          <p:cNvSpPr/>
          <p:nvPr/>
        </p:nvSpPr>
        <p:spPr>
          <a:xfrm>
            <a:off x="3239729" y="3599429"/>
            <a:ext cx="1477744" cy="254744"/>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40659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47DBF4C-A449-0D85-ED5F-4C808D9F7F9C}"/>
              </a:ext>
            </a:extLst>
          </p:cNvPr>
          <p:cNvPicPr>
            <a:picLocks noChangeAspect="1"/>
          </p:cNvPicPr>
          <p:nvPr/>
        </p:nvPicPr>
        <p:blipFill rotWithShape="1">
          <a:blip r:embed="rId3"/>
          <a:srcRect t="3320"/>
          <a:stretch/>
        </p:blipFill>
        <p:spPr>
          <a:xfrm>
            <a:off x="2100730" y="1463512"/>
            <a:ext cx="7495447" cy="4969643"/>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1-5</a:t>
            </a:r>
            <a:r>
              <a:rPr lang="ja-JP" altLang="en-US" sz="1350" dirty="0">
                <a:latin typeface="BIZ UDPゴシック" panose="020B0400000000000000" pitchFamily="50" charset="-128"/>
                <a:ea typeface="BIZ UDPゴシック" panose="020B0400000000000000" pitchFamily="50" charset="-128"/>
              </a:rPr>
              <a:t>　認証完了後、</a:t>
            </a:r>
            <a:r>
              <a:rPr lang="en-US" altLang="ja-JP" sz="1350" dirty="0">
                <a:latin typeface="BIZ UDPゴシック" panose="020B0400000000000000" pitchFamily="50" charset="-128"/>
                <a:ea typeface="BIZ UDPゴシック" panose="020B0400000000000000" pitchFamily="50" charset="-128"/>
              </a:rPr>
              <a:t>2</a:t>
            </a:r>
            <a:r>
              <a:rPr lang="ja-JP" altLang="en-US" sz="1350" dirty="0">
                <a:latin typeface="BIZ UDPゴシック" panose="020B0400000000000000" pitchFamily="50" charset="-128"/>
                <a:ea typeface="BIZ UDPゴシック" panose="020B0400000000000000" pitchFamily="50" charset="-128"/>
              </a:rPr>
              <a:t>回目以降のログイン画面に遷移するので、先ほど設定したユーザー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とパスワードを入力し、「ログイン」をクリックします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4530354" y="4032063"/>
            <a:ext cx="2774798" cy="43609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C0DF5983-E4A3-46B3-8D94-D5579B661BEB}"/>
              </a:ext>
            </a:extLst>
          </p:cNvPr>
          <p:cNvSpPr txBox="1"/>
          <p:nvPr/>
        </p:nvSpPr>
        <p:spPr>
          <a:xfrm>
            <a:off x="8094984" y="4144994"/>
            <a:ext cx="3599176" cy="646331"/>
          </a:xfrm>
          <a:prstGeom prst="rect">
            <a:avLst/>
          </a:prstGeom>
          <a:solidFill>
            <a:schemeClr val="bg1"/>
          </a:solidFill>
          <a:ln w="19050">
            <a:solidFill>
              <a:schemeClr val="bg1">
                <a:lumMod val="65000"/>
              </a:schemeClr>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パスワードを忘れた場合は、こちらをクリックすると登録済のメールアドレスにパスワード再設定のメールが送信されます</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11" name="直線コネクタ 10">
            <a:extLst>
              <a:ext uri="{FF2B5EF4-FFF2-40B4-BE49-F238E27FC236}">
                <a16:creationId xmlns:a16="http://schemas.microsoft.com/office/drawing/2014/main" id="{CFD3E6E5-94BB-4EF1-BE81-94DAD59112D6}"/>
              </a:ext>
            </a:extLst>
          </p:cNvPr>
          <p:cNvCxnSpPr>
            <a:cxnSpLocks/>
            <a:stCxn id="12" idx="3"/>
            <a:endCxn id="10" idx="1"/>
          </p:cNvCxnSpPr>
          <p:nvPr/>
        </p:nvCxnSpPr>
        <p:spPr>
          <a:xfrm>
            <a:off x="6962043" y="3623198"/>
            <a:ext cx="1132941" cy="844962"/>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07B7CA4A-F33E-4AAC-8B47-C95359FE0329}"/>
              </a:ext>
            </a:extLst>
          </p:cNvPr>
          <p:cNvSpPr/>
          <p:nvPr/>
        </p:nvSpPr>
        <p:spPr>
          <a:xfrm>
            <a:off x="5229957" y="3560710"/>
            <a:ext cx="1732086" cy="124976"/>
          </a:xfrm>
          <a:prstGeom prst="rect">
            <a:avLst/>
          </a:prstGeom>
          <a:noFill/>
          <a:ln w="19050">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07B7CA4A-F33E-4AAC-8B47-C95359FE0329}"/>
              </a:ext>
            </a:extLst>
          </p:cNvPr>
          <p:cNvSpPr/>
          <p:nvPr/>
        </p:nvSpPr>
        <p:spPr>
          <a:xfrm>
            <a:off x="5229957" y="3728130"/>
            <a:ext cx="1732086" cy="124976"/>
          </a:xfrm>
          <a:prstGeom prst="rect">
            <a:avLst/>
          </a:prstGeom>
          <a:noFill/>
          <a:ln w="19050">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C0DF5983-E4A3-46B3-8D94-D5579B661BEB}"/>
              </a:ext>
            </a:extLst>
          </p:cNvPr>
          <p:cNvSpPr txBox="1"/>
          <p:nvPr/>
        </p:nvSpPr>
        <p:spPr>
          <a:xfrm>
            <a:off x="8094984" y="4965908"/>
            <a:ext cx="3599176" cy="646331"/>
          </a:xfrm>
          <a:prstGeom prst="rect">
            <a:avLst/>
          </a:prstGeom>
          <a:solidFill>
            <a:schemeClr val="bg1"/>
          </a:solidFill>
          <a:ln w="19050">
            <a:solidFill>
              <a:schemeClr val="bg1">
                <a:lumMod val="65000"/>
              </a:schemeClr>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を忘れた場合は、こちらをクリックし必要事項を入力すると、登録済のメールアドレスにユーザー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が送信されます</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23" name="直線コネクタ 22">
            <a:extLst>
              <a:ext uri="{FF2B5EF4-FFF2-40B4-BE49-F238E27FC236}">
                <a16:creationId xmlns:a16="http://schemas.microsoft.com/office/drawing/2014/main" id="{CFD3E6E5-94BB-4EF1-BE81-94DAD59112D6}"/>
              </a:ext>
            </a:extLst>
          </p:cNvPr>
          <p:cNvCxnSpPr>
            <a:cxnSpLocks/>
            <a:stCxn id="21" idx="3"/>
            <a:endCxn id="22" idx="1"/>
          </p:cNvCxnSpPr>
          <p:nvPr/>
        </p:nvCxnSpPr>
        <p:spPr>
          <a:xfrm>
            <a:off x="6962043" y="3790618"/>
            <a:ext cx="1132941" cy="1498456"/>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9" name="図 1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20" name="テキスト ボックス 19">
            <a:extLst>
              <a:ext uri="{FF2B5EF4-FFF2-40B4-BE49-F238E27FC236}">
                <a16:creationId xmlns:a16="http://schemas.microsoft.com/office/drawing/2014/main" id="{791229B0-00B1-DE5C-BCDF-853458EA394F}"/>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6" name="スライド番号プレースホルダー 1">
            <a:extLst>
              <a:ext uri="{FF2B5EF4-FFF2-40B4-BE49-F238E27FC236}">
                <a16:creationId xmlns:a16="http://schemas.microsoft.com/office/drawing/2014/main" id="{75BAACAC-FFF7-D223-F320-806EEA8103AF}"/>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5</a:t>
            </a:fld>
            <a:endParaRPr kumimoji="1" lang="ja-JP" altLang="en-US" sz="900" dirty="0"/>
          </a:p>
        </p:txBody>
      </p:sp>
      <p:sp>
        <p:nvSpPr>
          <p:cNvPr id="17" name="フッター プレースホルダー 4">
            <a:extLst>
              <a:ext uri="{FF2B5EF4-FFF2-40B4-BE49-F238E27FC236}">
                <a16:creationId xmlns:a16="http://schemas.microsoft.com/office/drawing/2014/main" id="{BD6AC3BA-8E0F-516A-15AD-8878E26D0DEF}"/>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191146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D8EB91E-1A08-110F-1F8A-F2D04F649DA9}"/>
              </a:ext>
            </a:extLst>
          </p:cNvPr>
          <p:cNvPicPr>
            <a:picLocks noChangeAspect="1"/>
          </p:cNvPicPr>
          <p:nvPr/>
        </p:nvPicPr>
        <p:blipFill rotWithShape="1">
          <a:blip r:embed="rId3"/>
          <a:srcRect t="4428"/>
          <a:stretch/>
        </p:blipFill>
        <p:spPr>
          <a:xfrm>
            <a:off x="2070784" y="1563416"/>
            <a:ext cx="7583456" cy="4903734"/>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1-6</a:t>
            </a:r>
            <a:r>
              <a:rPr lang="ja-JP" altLang="en-US" sz="1350" dirty="0">
                <a:latin typeface="BIZ UDPゴシック" panose="020B0400000000000000" pitchFamily="50" charset="-128"/>
                <a:ea typeface="BIZ UDPゴシック" panose="020B0400000000000000" pitchFamily="50" charset="-128"/>
              </a:rPr>
              <a:t>　ログイン後、「利用規約」を確認し、「利用規約に同意する」にチェックをつけ　「次へ」をクリックします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利用規約は初回ログイン時および内容の改訂があったときのみ表示されます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2320742" y="5935482"/>
            <a:ext cx="756564" cy="33066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9" name="四角形: 角を丸くする 19">
            <a:extLst>
              <a:ext uri="{FF2B5EF4-FFF2-40B4-BE49-F238E27FC236}">
                <a16:creationId xmlns:a16="http://schemas.microsoft.com/office/drawing/2014/main" id="{A7B864A7-301B-41EC-9A80-596256C32ABE}"/>
              </a:ext>
            </a:extLst>
          </p:cNvPr>
          <p:cNvSpPr/>
          <p:nvPr/>
        </p:nvSpPr>
        <p:spPr>
          <a:xfrm>
            <a:off x="2320742" y="5604035"/>
            <a:ext cx="1152219" cy="299478"/>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10" name="図 9"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11" name="テキスト ボックス 10">
            <a:extLst>
              <a:ext uri="{FF2B5EF4-FFF2-40B4-BE49-F238E27FC236}">
                <a16:creationId xmlns:a16="http://schemas.microsoft.com/office/drawing/2014/main" id="{FE7B2A25-A7A3-E2CD-B50E-ECC162A0E3F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3" name="スライド番号プレースホルダー 1">
            <a:extLst>
              <a:ext uri="{FF2B5EF4-FFF2-40B4-BE49-F238E27FC236}">
                <a16:creationId xmlns:a16="http://schemas.microsoft.com/office/drawing/2014/main" id="{8AD75287-F0C1-0022-EB28-90A78C94498D}"/>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6</a:t>
            </a:fld>
            <a:endParaRPr kumimoji="1" lang="ja-JP" altLang="en-US" sz="900" dirty="0"/>
          </a:p>
        </p:txBody>
      </p:sp>
      <p:sp>
        <p:nvSpPr>
          <p:cNvPr id="14" name="フッター プレースホルダー 4">
            <a:extLst>
              <a:ext uri="{FF2B5EF4-FFF2-40B4-BE49-F238E27FC236}">
                <a16:creationId xmlns:a16="http://schemas.microsoft.com/office/drawing/2014/main" id="{3C0EC534-C8BC-5BCB-9C5B-9DF0F30FF0BA}"/>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2146579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1-7</a:t>
            </a:r>
            <a:r>
              <a:rPr lang="ja-JP" altLang="en-US" sz="1350" dirty="0">
                <a:latin typeface="BIZ UDPゴシック" panose="020B0400000000000000" pitchFamily="50" charset="-128"/>
                <a:ea typeface="BIZ UDPゴシック" panose="020B0400000000000000" pitchFamily="50" charset="-128"/>
              </a:rPr>
              <a:t>　ログインが完了すると、マイページへ遷移します</a:t>
            </a:r>
            <a:endParaRPr lang="ja-JP" altLang="en-US" sz="1350" dirty="0">
              <a:solidFill>
                <a:srgbClr val="FF0000"/>
              </a:solidFill>
              <a:latin typeface="BIZ UDPゴシック" panose="020B0400000000000000" pitchFamily="50" charset="-128"/>
              <a:ea typeface="BIZ UDPゴシック" panose="020B0400000000000000" pitchFamily="50" charset="-128"/>
            </a:endParaRPr>
          </a:p>
        </p:txBody>
      </p:sp>
      <p:pic>
        <p:nvPicPr>
          <p:cNvPr id="29" name="図 2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30" name="テキスト ボックス 29">
            <a:extLst>
              <a:ext uri="{FF2B5EF4-FFF2-40B4-BE49-F238E27FC236}">
                <a16:creationId xmlns:a16="http://schemas.microsoft.com/office/drawing/2014/main" id="{F41FD378-82B9-9D66-3438-046616ECB1B6}"/>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9" name="スライド番号プレースホルダー 1">
            <a:extLst>
              <a:ext uri="{FF2B5EF4-FFF2-40B4-BE49-F238E27FC236}">
                <a16:creationId xmlns:a16="http://schemas.microsoft.com/office/drawing/2014/main" id="{DF64F46E-65F3-8D0B-C27F-64AB88B1D49B}"/>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7</a:t>
            </a:fld>
            <a:endParaRPr kumimoji="1" lang="ja-JP" altLang="en-US" sz="900" dirty="0"/>
          </a:p>
        </p:txBody>
      </p:sp>
      <p:sp>
        <p:nvSpPr>
          <p:cNvPr id="10" name="フッター プレースホルダー 4">
            <a:extLst>
              <a:ext uri="{FF2B5EF4-FFF2-40B4-BE49-F238E27FC236}">
                <a16:creationId xmlns:a16="http://schemas.microsoft.com/office/drawing/2014/main" id="{4423A231-29E0-B991-553F-0D948B220CEC}"/>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1" name="図 10">
            <a:extLst>
              <a:ext uri="{FF2B5EF4-FFF2-40B4-BE49-F238E27FC236}">
                <a16:creationId xmlns:a16="http://schemas.microsoft.com/office/drawing/2014/main" id="{E9E3835B-5535-7D0D-9EC8-F722B9B934FB}"/>
              </a:ext>
            </a:extLst>
          </p:cNvPr>
          <p:cNvPicPr>
            <a:picLocks noChangeAspect="1"/>
          </p:cNvPicPr>
          <p:nvPr/>
        </p:nvPicPr>
        <p:blipFill>
          <a:blip r:embed="rId3"/>
          <a:stretch>
            <a:fillRect/>
          </a:stretch>
        </p:blipFill>
        <p:spPr>
          <a:xfrm>
            <a:off x="1786502" y="1387577"/>
            <a:ext cx="8649476" cy="5025672"/>
          </a:xfrm>
          <a:prstGeom prst="rect">
            <a:avLst/>
          </a:prstGeom>
          <a:ln>
            <a:solidFill>
              <a:schemeClr val="tx1"/>
            </a:solidFill>
          </a:ln>
        </p:spPr>
      </p:pic>
    </p:spTree>
    <p:extLst>
      <p:ext uri="{BB962C8B-B14F-4D97-AF65-F5344CB8AC3E}">
        <p14:creationId xmlns:p14="http://schemas.microsoft.com/office/powerpoint/2010/main" val="8202226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49cc73-ba55-4c1f-8470-29898c8a5fe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2E770AB76933C4684DF6A9256DB67FA" ma:contentTypeVersion="13" ma:contentTypeDescription="新しいドキュメントを作成します。" ma:contentTypeScope="" ma:versionID="0037fe962a067714b30e49568599c020">
  <xsd:schema xmlns:xsd="http://www.w3.org/2001/XMLSchema" xmlns:xs="http://www.w3.org/2001/XMLSchema" xmlns:p="http://schemas.microsoft.com/office/2006/metadata/properties" xmlns:ns2="0549cc73-ba55-4c1f-8470-29898c8a5fe3" xmlns:ns3="d4d61527-1fcf-44fd-9ccd-8cea16ee9b0b" targetNamespace="http://schemas.microsoft.com/office/2006/metadata/properties" ma:root="true" ma:fieldsID="e8f5c53f6ae69891479e2a22287946a2" ns2:_="" ns3:_="">
    <xsd:import namespace="0549cc73-ba55-4c1f-8470-29898c8a5fe3"/>
    <xsd:import namespace="d4d61527-1fcf-44fd-9ccd-8cea16ee9b0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ServiceSearchPropertie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9cc73-ba55-4c1f-8470-29898c8a5f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7c663f3d-1ec0-401e-8567-e337f3d4ef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61527-1fcf-44fd-9ccd-8cea16ee9b0b"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7D7C94-8355-4964-8074-D1C3EF5C2CAD}">
  <ds:schemaRefs>
    <ds:schemaRef ds:uri="0549cc73-ba55-4c1f-8470-29898c8a5fe3"/>
    <ds:schemaRef ds:uri="http://purl.org/dc/terms/"/>
    <ds:schemaRef ds:uri="http://schemas.microsoft.com/office/2006/documentManagement/types"/>
    <ds:schemaRef ds:uri="http://schemas.microsoft.com/office/infopath/2007/PartnerControls"/>
    <ds:schemaRef ds:uri="http://purl.org/dc/elements/1.1/"/>
    <ds:schemaRef ds:uri="http://purl.org/dc/dcmitype/"/>
    <ds:schemaRef ds:uri="http://schemas.microsoft.com/office/2006/metadata/properties"/>
    <ds:schemaRef ds:uri="http://schemas.openxmlformats.org/package/2006/metadata/core-properties"/>
    <ds:schemaRef ds:uri="d4d61527-1fcf-44fd-9ccd-8cea16ee9b0b"/>
    <ds:schemaRef ds:uri="http://www.w3.org/XML/1998/namespace"/>
  </ds:schemaRefs>
</ds:datastoreItem>
</file>

<file path=customXml/itemProps2.xml><?xml version="1.0" encoding="utf-8"?>
<ds:datastoreItem xmlns:ds="http://schemas.openxmlformats.org/officeDocument/2006/customXml" ds:itemID="{C744527B-7565-4735-B937-95B57375A5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9cc73-ba55-4c1f-8470-29898c8a5fe3"/>
    <ds:schemaRef ds:uri="d4d61527-1fcf-44fd-9ccd-8cea16ee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EA794C6-C203-4DC2-B779-10574CD735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1009</Words>
  <Application>Microsoft Office PowerPoint</Application>
  <PresentationFormat>ワイド画面</PresentationFormat>
  <Paragraphs>79</Paragraphs>
  <Slides>7</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11</cp:revision>
  <dcterms:created xsi:type="dcterms:W3CDTF">2023-04-28T00:29:21Z</dcterms:created>
  <dcterms:modified xsi:type="dcterms:W3CDTF">2024-08-09T00:40:31Z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0x01010062E770AB76933C4684DF6A9256DB67FA</vt:lpwstr>
  </property>
</Properties>
</file>